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1" r:id="rId2"/>
    <p:sldId id="277" r:id="rId3"/>
    <p:sldId id="278" r:id="rId4"/>
    <p:sldId id="279" r:id="rId5"/>
    <p:sldId id="280" r:id="rId6"/>
    <p:sldId id="285" r:id="rId7"/>
    <p:sldId id="258" r:id="rId8"/>
    <p:sldId id="286" r:id="rId9"/>
    <p:sldId id="268" r:id="rId10"/>
    <p:sldId id="264" r:id="rId11"/>
    <p:sldId id="283" r:id="rId12"/>
    <p:sldId id="256" r:id="rId13"/>
    <p:sldId id="261" r:id="rId14"/>
    <p:sldId id="291" r:id="rId15"/>
    <p:sldId id="259" r:id="rId16"/>
    <p:sldId id="284" r:id="rId17"/>
    <p:sldId id="257" r:id="rId18"/>
    <p:sldId id="263" r:id="rId19"/>
    <p:sldId id="282" r:id="rId20"/>
    <p:sldId id="269" r:id="rId21"/>
    <p:sldId id="266" r:id="rId22"/>
    <p:sldId id="260" r:id="rId23"/>
    <p:sldId id="292" r:id="rId24"/>
    <p:sldId id="288" r:id="rId25"/>
    <p:sldId id="276" r:id="rId26"/>
    <p:sldId id="267" r:id="rId27"/>
    <p:sldId id="270" r:id="rId28"/>
    <p:sldId id="262" r:id="rId29"/>
    <p:sldId id="272" r:id="rId30"/>
    <p:sldId id="275" r:id="rId31"/>
    <p:sldId id="274" r:id="rId32"/>
    <p:sldId id="289" r:id="rId33"/>
    <p:sldId id="287" r:id="rId34"/>
    <p:sldId id="293" r:id="rId35"/>
    <p:sldId id="29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548123"/>
    <a:srgbClr val="09751B"/>
    <a:srgbClr val="EEFE90"/>
    <a:srgbClr val="DC8493"/>
    <a:srgbClr val="067821"/>
    <a:srgbClr val="0A7C1D"/>
    <a:srgbClr val="D4E2F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8" y="-7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DEB37-AF1F-4072-9690-3DB7D41F679A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30344-53A2-4D5D-8528-CF55D69134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4780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30344-53A2-4D5D-8528-CF55D69134C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928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7087-3E8E-4F35-AD12-3D3C111A2740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5F600-B17F-451D-A07C-39603EE148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870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7087-3E8E-4F35-AD12-3D3C111A2740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5F600-B17F-451D-A07C-39603EE148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1721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7087-3E8E-4F35-AD12-3D3C111A2740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5F600-B17F-451D-A07C-39603EE148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565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7087-3E8E-4F35-AD12-3D3C111A2740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5F600-B17F-451D-A07C-39603EE148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4901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7087-3E8E-4F35-AD12-3D3C111A2740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5F600-B17F-451D-A07C-39603EE148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8797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7087-3E8E-4F35-AD12-3D3C111A2740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5F600-B17F-451D-A07C-39603EE148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896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7087-3E8E-4F35-AD12-3D3C111A2740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5F600-B17F-451D-A07C-39603EE148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155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7087-3E8E-4F35-AD12-3D3C111A2740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5F600-B17F-451D-A07C-39603EE148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2666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7087-3E8E-4F35-AD12-3D3C111A2740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5F600-B17F-451D-A07C-39603EE148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9724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7087-3E8E-4F35-AD12-3D3C111A2740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5F600-B17F-451D-A07C-39603EE148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688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7087-3E8E-4F35-AD12-3D3C111A2740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5F600-B17F-451D-A07C-39603EE148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5841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C7087-3E8E-4F35-AD12-3D3C111A2740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5F600-B17F-451D-A07C-39603EE148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27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69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jpeg"/><Relationship Id="rId18" Type="http://schemas.openxmlformats.org/officeDocument/2006/relationships/image" Target="../media/image125.jpeg"/><Relationship Id="rId3" Type="http://schemas.openxmlformats.org/officeDocument/2006/relationships/image" Target="../media/image110.jpeg"/><Relationship Id="rId21" Type="http://schemas.openxmlformats.org/officeDocument/2006/relationships/image" Target="../media/image128.jpe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17" Type="http://schemas.openxmlformats.org/officeDocument/2006/relationships/image" Target="../media/image124.jpeg"/><Relationship Id="rId2" Type="http://schemas.openxmlformats.org/officeDocument/2006/relationships/image" Target="../media/image109.jpeg"/><Relationship Id="rId16" Type="http://schemas.openxmlformats.org/officeDocument/2006/relationships/image" Target="../media/image123.jpeg"/><Relationship Id="rId20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5" Type="http://schemas.openxmlformats.org/officeDocument/2006/relationships/image" Target="../media/image122.jpeg"/><Relationship Id="rId23" Type="http://schemas.openxmlformats.org/officeDocument/2006/relationships/image" Target="../media/image130.jpeg"/><Relationship Id="rId10" Type="http://schemas.openxmlformats.org/officeDocument/2006/relationships/image" Target="../media/image117.jpeg"/><Relationship Id="rId19" Type="http://schemas.openxmlformats.org/officeDocument/2006/relationships/image" Target="../media/image126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Relationship Id="rId14" Type="http://schemas.openxmlformats.org/officeDocument/2006/relationships/image" Target="../media/image121.jpeg"/><Relationship Id="rId22" Type="http://schemas.openxmlformats.org/officeDocument/2006/relationships/image" Target="../media/image1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1640" y="0"/>
            <a:ext cx="6318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1D185C"/>
                </a:solidFill>
              </a:rPr>
              <a:t>ИВАНОВСКИЙ ГОСУДАРСТВЕННЫЙ ХИМИКО-ТЕХНОЛОГИЧЕСКИЙ УНИВЕРСИТЕТ</a:t>
            </a:r>
            <a:endParaRPr lang="ru-RU" sz="1400" b="1" dirty="0">
              <a:solidFill>
                <a:srgbClr val="1D185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5657671"/>
            <a:ext cx="2088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D185C"/>
                </a:solidFill>
              </a:rPr>
              <a:t>КАФЕДРА</a:t>
            </a:r>
            <a:r>
              <a:rPr lang="en-US" sz="2400" b="1" dirty="0" smtClean="0">
                <a:solidFill>
                  <a:srgbClr val="1D185C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1D185C"/>
                </a:solidFill>
              </a:rPr>
              <a:t>ФИНАНСОВ </a:t>
            </a:r>
            <a:endParaRPr lang="en-US" sz="2400" b="1" dirty="0" smtClean="0">
              <a:solidFill>
                <a:srgbClr val="1D185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1D185C"/>
                </a:solidFill>
              </a:rPr>
              <a:t>И КРЕДИТА</a:t>
            </a:r>
            <a:endParaRPr lang="ru-RU" sz="2400" b="1" dirty="0">
              <a:solidFill>
                <a:srgbClr val="1D185C"/>
              </a:solidFill>
            </a:endParaRPr>
          </a:p>
        </p:txBody>
      </p:sp>
      <p:pic>
        <p:nvPicPr>
          <p:cNvPr id="8" name="Picture 2" descr="C:\Users\Администратор\Desktop\Логотип без назван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1043608" cy="1340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843808" y="5517232"/>
            <a:ext cx="6300192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D185C"/>
                </a:solidFill>
                <a:effectLst/>
                <a:latin typeface="Arial" pitchFamily="34" charset="0"/>
                <a:cs typeface="Arial" pitchFamily="34" charset="0"/>
              </a:rPr>
              <a:t>Базовая кафедра Ивановского филиала </a:t>
            </a:r>
            <a:r>
              <a:rPr lang="ru-RU" b="1" dirty="0" smtClean="0">
                <a:solidFill>
                  <a:srgbClr val="1D185C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1D185C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D185C"/>
                </a:solidFill>
                <a:effectLst/>
                <a:latin typeface="Arial" pitchFamily="34" charset="0"/>
                <a:cs typeface="Arial" pitchFamily="34" charset="0"/>
              </a:rPr>
              <a:t>АО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D185C"/>
                </a:solidFill>
                <a:effectLst/>
                <a:latin typeface="Arial" pitchFamily="34" charset="0"/>
                <a:cs typeface="Arial" pitchFamily="34" charset="0"/>
              </a:rPr>
              <a:t>"Сбербанк России"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1D185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user\Desktop\презентации\1abiturient2018.jpg"/>
          <p:cNvPicPr>
            <a:picLocks noChangeAspect="1" noChangeArrowheads="1"/>
          </p:cNvPicPr>
          <p:nvPr/>
        </p:nvPicPr>
        <p:blipFill>
          <a:blip r:embed="rId3" cstate="print"/>
          <a:srcRect l="12988"/>
          <a:stretch>
            <a:fillRect/>
          </a:stretch>
        </p:blipFill>
        <p:spPr bwMode="auto">
          <a:xfrm>
            <a:off x="0" y="260648"/>
            <a:ext cx="9144000" cy="5243790"/>
          </a:xfrm>
          <a:prstGeom prst="rect">
            <a:avLst/>
          </a:prstGeom>
          <a:noFill/>
        </p:spPr>
      </p:pic>
      <p:pic>
        <p:nvPicPr>
          <p:cNvPr id="10" name="Picture 2" descr="Abali.ru сайт, где можно бесплатно скачать фото, картинки, обои, рисунки, иконки, клипарт, шаблоны, сканы, этикетки и многое дру"/>
          <p:cNvPicPr>
            <a:picLocks noChangeAspect="1" noChangeArrowheads="1"/>
          </p:cNvPicPr>
          <p:nvPr/>
        </p:nvPicPr>
        <p:blipFill>
          <a:blip r:embed="rId4" cstate="print">
            <a:lum brigh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6380">
            <a:off x="0" y="4149080"/>
            <a:ext cx="2339752" cy="616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6088559"/>
            <a:ext cx="6300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1D185C"/>
                </a:solidFill>
                <a:latin typeface="+mj-lt"/>
                <a:cs typeface="Arial" pitchFamily="34" charset="0"/>
              </a:rPr>
              <a:t>Начни карьеру с нами!</a:t>
            </a:r>
            <a:endParaRPr lang="ru-RU" sz="4800" b="1" dirty="0">
              <a:solidFill>
                <a:srgbClr val="1D185C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034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fik.isuct.ru/images/stories/conf/4konspl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2268730"/>
            <a:ext cx="5359200" cy="370842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093296"/>
            <a:ext cx="9144000" cy="677108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/>
              <a:t>Студенты кафедры финансов и кредита заняли призовое место в региональном конкурсе студентов на знание </a:t>
            </a:r>
            <a:r>
              <a:rPr lang="ru-RU" sz="1900" b="1" cap="all" dirty="0" smtClean="0"/>
              <a:t>СПС </a:t>
            </a:r>
            <a:r>
              <a:rPr lang="ru-RU" sz="1900" b="1" dirty="0" err="1" smtClean="0"/>
              <a:t>КонсультантПлюс</a:t>
            </a:r>
            <a:r>
              <a:rPr lang="ru-RU" sz="1900" b="1" dirty="0" smtClean="0"/>
              <a:t> </a:t>
            </a:r>
            <a:r>
              <a:rPr lang="ru-RU" sz="1900" b="1" dirty="0"/>
              <a:t>«Образование и твоя карьера»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260648"/>
            <a:ext cx="3024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Наши студенты уже на </a:t>
            </a:r>
            <a:r>
              <a:rPr lang="ru-RU" sz="1600" dirty="0"/>
              <a:t>п</a:t>
            </a:r>
            <a:r>
              <a:rPr lang="ru-RU" sz="1600" dirty="0" smtClean="0"/>
              <a:t>ервом курсе получают навыки работы со справочно-правовыми системами! Целый семестр специалисты компаний «Гарант» и «</a:t>
            </a:r>
            <a:r>
              <a:rPr lang="ru-RU" sz="1600" dirty="0" err="1" smtClean="0"/>
              <a:t>КонсультантПлюс</a:t>
            </a:r>
            <a:r>
              <a:rPr lang="ru-RU" sz="1600" dirty="0" smtClean="0"/>
              <a:t>» учат наших ребят работать с этими необходимыми любому экономисту программами. В конце обучения студенты получают именные сертификаты.</a:t>
            </a:r>
            <a:endParaRPr lang="ru-RU" sz="1600" dirty="0"/>
          </a:p>
        </p:txBody>
      </p:sp>
      <p:pic>
        <p:nvPicPr>
          <p:cNvPr id="10242" name="Picture 2" descr="http://cs625528.vk.me/v625528238/121c9/96err1U8Y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08" y="3412254"/>
            <a:ext cx="2386239" cy="256490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cs625528.vk.me/v625528238/121e4/bLAx8EvhZN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396" y="167228"/>
            <a:ext cx="2968788" cy="210150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На главную страницу: КонсультантПлюс - общероссийская сеть распространения правовой информаци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5" y="3417853"/>
            <a:ext cx="1125860" cy="1125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" y="4736464"/>
            <a:ext cx="1200873" cy="76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9" y="5499328"/>
            <a:ext cx="1131375" cy="44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3" y="4555313"/>
            <a:ext cx="1103384" cy="15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655" y="173881"/>
            <a:ext cx="2207505" cy="20948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s622828.vk.me/v622828238/2ef47/TEXw6Qoy8h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945537" cy="282091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s622828.vk.me/v622828238/2ef6c/3cG5c-ExZw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3759732" cy="304952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245198"/>
            <a:ext cx="7200800" cy="707886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Наши студенты постоянно  принимают участие  в онлайн-конференциях.</a:t>
            </a:r>
            <a:endParaRPr lang="ru-RU" sz="2000" b="1" dirty="0"/>
          </a:p>
        </p:txBody>
      </p:sp>
      <p:pic>
        <p:nvPicPr>
          <p:cNvPr id="3074" name="Picture 2" descr="http://cs622828.vk.me/v622828238/2b4b4/yxDM9erdYD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127" b="17659"/>
          <a:stretch>
            <a:fillRect/>
          </a:stretch>
        </p:blipFill>
        <p:spPr bwMode="auto">
          <a:xfrm>
            <a:off x="4932040" y="980728"/>
            <a:ext cx="3564834" cy="230425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://fik.isuct.ru/images/stories/conf/conf2015-r4.jpg"/>
          <p:cNvPicPr>
            <a:picLocks noChangeAspect="1" noChangeArrowheads="1"/>
          </p:cNvPicPr>
          <p:nvPr/>
        </p:nvPicPr>
        <p:blipFill>
          <a:blip r:embed="rId5" cstate="print"/>
          <a:srcRect t="15012" b="9931"/>
          <a:stretch>
            <a:fillRect/>
          </a:stretch>
        </p:blipFill>
        <p:spPr bwMode="auto">
          <a:xfrm>
            <a:off x="827584" y="908720"/>
            <a:ext cx="3312368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6520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ik.isuct.ru/images/stories/conf/vruch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7"/>
            <a:ext cx="8959228" cy="432048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451906">
            <a:off x="37160" y="5417185"/>
            <a:ext cx="212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</a:rPr>
              <a:t>Награды! 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5085184"/>
            <a:ext cx="6294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благодарность за активное участие в научной и общественной жизни кафедры на торжественном заседании наиболее отличившиеся студенты были награждены грамотами и памятными сувенирами.</a:t>
            </a:r>
          </a:p>
        </p:txBody>
      </p:sp>
    </p:spTree>
    <p:extLst>
      <p:ext uri="{BB962C8B-B14F-4D97-AF65-F5344CB8AC3E}">
        <p14:creationId xmlns="" xmlns:p14="http://schemas.microsoft.com/office/powerpoint/2010/main" val="16619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ik.isuct.ru/images/stories/voln/3-skonf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23756"/>
            <a:ext cx="5343965" cy="313323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65808" y="548680"/>
            <a:ext cx="30323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Вручение наград победителям и призерам всероссийских и международных олимпиад и конкурсов Молодежного союза экономистов и финансистов </a:t>
            </a:r>
            <a:r>
              <a:rPr lang="ru-RU" dirty="0" smtClean="0"/>
              <a:t>РФ.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20884633">
            <a:off x="5845753" y="2698586"/>
            <a:ext cx="27687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Дипломы!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5" name="Picture 2" descr="http://fik.isuct.ru/images/stories/voln/masl-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07744"/>
            <a:ext cx="5270862" cy="286044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4509120"/>
            <a:ext cx="36358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Компания «Росгосстрах» наградила </a:t>
            </a:r>
            <a:r>
              <a:rPr lang="ru-RU" dirty="0" smtClean="0"/>
              <a:t>дипломами </a:t>
            </a:r>
            <a:r>
              <a:rPr lang="ru-RU" dirty="0"/>
              <a:t>студентку кафедры финансов и кредита ИГХТУ Дарью </a:t>
            </a:r>
            <a:r>
              <a:rPr lang="ru-RU" dirty="0" err="1" smtClean="0"/>
              <a:t>Бабак</a:t>
            </a:r>
            <a:r>
              <a:rPr lang="ru-RU" dirty="0" smtClean="0"/>
              <a:t> и научного руководителя: </a:t>
            </a:r>
            <a:r>
              <a:rPr lang="ru-RU" dirty="0"/>
              <a:t>ст. </a:t>
            </a:r>
            <a:r>
              <a:rPr lang="ru-RU" dirty="0" smtClean="0"/>
              <a:t>преподавателя Масленникову Н.В.</a:t>
            </a:r>
            <a:endParaRPr lang="ru-RU" dirty="0"/>
          </a:p>
        </p:txBody>
      </p:sp>
      <p:pic>
        <p:nvPicPr>
          <p:cNvPr id="17410" name="Picture 2" descr="http://rov-niva.ru/media/rovnivaru/2015/29/gosstra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2436851" cy="1321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ik.isuct.ru/images/stories/conf/4sert-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123978" cy="36004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ik.isuct.ru/images/stories/conf/5sert-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36" y="3861048"/>
            <a:ext cx="2748556" cy="282346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3834154"/>
            <a:ext cx="5040560" cy="1200329"/>
          </a:xfrm>
          <a:prstGeom prst="rect">
            <a:avLst/>
          </a:prstGeom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dirty="0"/>
              <a:t>Н</a:t>
            </a:r>
            <a:r>
              <a:rPr lang="ru-RU" dirty="0" smtClean="0"/>
              <a:t>а </a:t>
            </a:r>
            <a:r>
              <a:rPr lang="ru-RU" dirty="0"/>
              <a:t>сайте межбанковских Интернет-Чемпионатов Агентства ВЭП прошла открытая сертификация банковских и прочих финансовых специалистов по профессиональным стандартам "ПРОФТЕСТ"</a:t>
            </a:r>
            <a:r>
              <a:rPr lang="ru-RU" b="1" dirty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87597" y="5264616"/>
            <a:ext cx="4824536" cy="923330"/>
          </a:xfrm>
          <a:prstGeom prst="rect">
            <a:avLst/>
          </a:prstGeom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b="1" dirty="0"/>
              <a:t>Студенты кафедры финансов и кредита ИГХТУ по традиции приняли участие в сертификации и в очередной раз успешно!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078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849" y="548680"/>
            <a:ext cx="46501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Победы в международных конкурсах.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340768"/>
            <a:ext cx="51480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Победа в международном конкурсе научных работ в Финансовом Университете при Правительстве РФ</a:t>
            </a:r>
            <a:endParaRPr lang="ru-RU" sz="2000" dirty="0"/>
          </a:p>
        </p:txBody>
      </p:sp>
      <p:pic>
        <p:nvPicPr>
          <p:cNvPr id="21506" name="Picture 2" descr="http://fik.isuct.ru/images/stories/voln/fin-pr1.jpg"/>
          <p:cNvPicPr>
            <a:picLocks noChangeAspect="1" noChangeArrowheads="1"/>
          </p:cNvPicPr>
          <p:nvPr/>
        </p:nvPicPr>
        <p:blipFill>
          <a:blip r:embed="rId2" cstate="print"/>
          <a:srcRect r="5163" b="21995"/>
          <a:stretch>
            <a:fillRect/>
          </a:stretch>
        </p:blipFill>
        <p:spPr bwMode="auto">
          <a:xfrm>
            <a:off x="4932040" y="404664"/>
            <a:ext cx="3860854" cy="3456384"/>
          </a:xfrm>
          <a:prstGeom prst="rect">
            <a:avLst/>
          </a:prstGeom>
          <a:noFill/>
        </p:spPr>
      </p:pic>
      <p:pic>
        <p:nvPicPr>
          <p:cNvPr id="5122" name="Picture 2" descr="http://cs622219.vk.me/v622219238/30833/PGGfY3Ni-f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20888"/>
            <a:ext cx="8846059" cy="446449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fik.isuct.ru/images/stories/conf/ak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2667000" cy="885825"/>
          </a:xfrm>
          <a:prstGeom prst="rect">
            <a:avLst/>
          </a:prstGeom>
          <a:noFill/>
        </p:spPr>
      </p:pic>
      <p:pic>
        <p:nvPicPr>
          <p:cNvPr id="7170" name="Picture 2" descr="http://cs621719.vk.me/v621719238/148c3/U_n3zp6qzV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1" y="636190"/>
            <a:ext cx="4097268" cy="59489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23183" y="263691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Кафедра финансов и кредита ИГХТУ получила благодарность от </a:t>
            </a:r>
            <a:r>
              <a:rPr lang="ru-RU" sz="2000" b="1" dirty="0" err="1"/>
              <a:t>Медиагруппы</a:t>
            </a:r>
            <a:r>
              <a:rPr lang="ru-RU" sz="2000" b="1" dirty="0"/>
              <a:t> </a:t>
            </a:r>
            <a:r>
              <a:rPr lang="ru-RU" sz="2000" b="1" dirty="0" err="1"/>
              <a:t>Актион</a:t>
            </a:r>
            <a:r>
              <a:rPr lang="ru-RU" sz="2000" b="1" dirty="0"/>
              <a:t> за внедрение инновационных образовательных технологий.</a:t>
            </a:r>
          </a:p>
        </p:txBody>
      </p:sp>
      <p:pic>
        <p:nvPicPr>
          <p:cNvPr id="7172" name="Picture 4" descr="http://cs623227.vk.me/v623227238/4f10f/KSb2etmrKf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35207"/>
            <a:ext cx="4539207" cy="23157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attestat-g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03" y="220494"/>
            <a:ext cx="3240360" cy="24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44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ik.isuct.ru/images/stories/voln/3den-p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4454"/>
            <a:ext cx="4360976" cy="290972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ik.isuct.ru/images/stories/voln/0den-p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3888432" cy="32040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fik.isuct.ru/images/stories/voln/7den-p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884111" cy="291444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3212976"/>
            <a:ext cx="4896543" cy="830997"/>
          </a:xfrm>
          <a:prstGeom prst="rect">
            <a:avLst/>
          </a:prstGeom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Студенты кафедры учатся у успешных  предпринимателей</a:t>
            </a:r>
            <a:endParaRPr lang="ru-RU" sz="2400" b="1" dirty="0"/>
          </a:p>
        </p:txBody>
      </p:sp>
      <p:pic>
        <p:nvPicPr>
          <p:cNvPr id="6" name="Picture 2" descr="http://cs622219.vk.me/v622219238/31024/UzuCjwO19J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343" y="4005064"/>
            <a:ext cx="2852374" cy="252028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pp.vk.me/c622224/v622224629/230a1/YAikQxZiiKI.jpg"/>
          <p:cNvPicPr>
            <a:picLocks noChangeAspect="1" noChangeArrowheads="1"/>
          </p:cNvPicPr>
          <p:nvPr/>
        </p:nvPicPr>
        <p:blipFill>
          <a:blip r:embed="rId6" cstate="print"/>
          <a:srcRect t="21365" b="19471"/>
          <a:stretch>
            <a:fillRect/>
          </a:stretch>
        </p:blipFill>
        <p:spPr bwMode="auto">
          <a:xfrm>
            <a:off x="4067944" y="4005064"/>
            <a:ext cx="1905000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8869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0000">
              <a:srgbClr val="DC8493"/>
            </a:gs>
            <a:gs pos="88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fik.isuct.ru/images/stories/voln/finam2015-3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8" y="548680"/>
            <a:ext cx="4092395" cy="230403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fik.isuct.ru/images/stories/voln/finam2015-4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4072074" cy="269794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fik.isuct.ru/images/stories/voln/finam2015-5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527" y="116850"/>
            <a:ext cx="4347807" cy="24478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9133" y="5733257"/>
            <a:ext cx="7284351" cy="120032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Студенты кафедры финансов и кредита </a:t>
            </a:r>
            <a:r>
              <a:rPr lang="ru-RU" sz="2400" b="1" dirty="0" smtClean="0"/>
              <a:t>изучили </a:t>
            </a:r>
            <a:r>
              <a:rPr lang="ru-RU" sz="2400" b="1" dirty="0"/>
              <a:t>секреты торговли на фондовом рынке </a:t>
            </a:r>
            <a:r>
              <a:rPr lang="ru-RU" sz="2400" b="1" dirty="0" smtClean="0"/>
              <a:t>в учебном центре компании «</a:t>
            </a:r>
            <a:r>
              <a:rPr lang="ru-RU" sz="2400" b="1" dirty="0" err="1" smtClean="0"/>
              <a:t>Финам</a:t>
            </a:r>
            <a:r>
              <a:rPr lang="ru-RU" sz="2400" b="1" dirty="0" smtClean="0"/>
              <a:t>»</a:t>
            </a:r>
            <a:endParaRPr lang="ru-RU" sz="2400" dirty="0"/>
          </a:p>
        </p:txBody>
      </p:sp>
      <p:pic>
        <p:nvPicPr>
          <p:cNvPr id="3078" name="Picture 6" descr="http://patent.kartoteka.ru/3RUTM/400000/410000/418000/8448049bd2314a007184f1df3c3efa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817" y="5559731"/>
            <a:ext cx="1656183" cy="1298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cs623626.vk.me/v623626238/2b809/67TFfoefeF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988" y="2611283"/>
            <a:ext cx="4281406" cy="283394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0000">
              <a:srgbClr val="DC8493"/>
            </a:gs>
            <a:gs pos="88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s622219.vk.me/v622219238/2feb7/F-LzGKx_rS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03456"/>
            <a:ext cx="2183721" cy="21801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s622219.vk.me/v622219238/2febf/U8th5Lutwn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0" y="90538"/>
            <a:ext cx="2195736" cy="223233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9855" y="4636401"/>
            <a:ext cx="9000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Мастер-класс на тему: «Валюта или акции: время делать деньги</a:t>
            </a:r>
            <a:r>
              <a:rPr lang="ru-RU" sz="2000" dirty="0" smtClean="0"/>
              <a:t>!». </a:t>
            </a:r>
          </a:p>
          <a:p>
            <a:r>
              <a:rPr lang="ru-RU" sz="2000" dirty="0" smtClean="0"/>
              <a:t>Дмитрий </a:t>
            </a:r>
            <a:r>
              <a:rPr lang="ru-RU" sz="2000" dirty="0"/>
              <a:t>Виноградов – ведущий трейдер юга </a:t>
            </a:r>
            <a:r>
              <a:rPr lang="ru-RU" sz="2000" dirty="0" smtClean="0"/>
              <a:t>России,</a:t>
            </a:r>
            <a:br>
              <a:rPr lang="ru-RU" sz="2000" dirty="0" smtClean="0"/>
            </a:br>
            <a:r>
              <a:rPr lang="ru-RU" sz="2000" dirty="0" smtClean="0"/>
              <a:t>Алексей </a:t>
            </a:r>
            <a:r>
              <a:rPr lang="ru-RU" sz="2000" dirty="0"/>
              <a:t>Мамонтов – директор ООО «ФИНАМ Иваново».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5661284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600"/>
                </a:solidFill>
              </a:rPr>
              <a:t>Студенты </a:t>
            </a:r>
            <a:r>
              <a:rPr lang="ru-RU" sz="2400" b="1" dirty="0" smtClean="0">
                <a:solidFill>
                  <a:srgbClr val="006600"/>
                </a:solidFill>
              </a:rPr>
              <a:t>кафедры финансов и кредита овладели </a:t>
            </a:r>
            <a:r>
              <a:rPr lang="ru-RU" sz="2400" b="1" dirty="0">
                <a:solidFill>
                  <a:srgbClr val="006600"/>
                </a:solidFill>
              </a:rPr>
              <a:t>секретами рынка ценных бумаг</a:t>
            </a:r>
          </a:p>
        </p:txBody>
      </p:sp>
      <p:pic>
        <p:nvPicPr>
          <p:cNvPr id="6" name="Picture 6" descr="http://patent.kartoteka.ru/3RUTM/400000/410000/418000/8448049bd2314a007184f1df3c3efa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817" y="5559731"/>
            <a:ext cx="1656183" cy="1298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fik.isuct.ru/images/stories/conf/3fin-1-20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0538"/>
            <a:ext cx="5112568" cy="43509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594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540" y="98407"/>
            <a:ext cx="8388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Как стать хорошим финансистом и экономистом?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1196752"/>
            <a:ext cx="68400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Поступить на кафедру финансов и кредита  </a:t>
            </a:r>
            <a:r>
              <a:rPr lang="ru-RU" sz="2200" b="1" dirty="0" err="1" smtClean="0"/>
              <a:t>ИГХТУ</a:t>
            </a:r>
            <a:endParaRPr lang="ru-RU" sz="2200" b="1" dirty="0"/>
          </a:p>
        </p:txBody>
      </p:sp>
      <p:pic>
        <p:nvPicPr>
          <p:cNvPr id="2050" name="Picture 2" descr="http://cs617230.vk.me/v617230238/22144/3Hq3Jn4rVI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4" y="1988840"/>
            <a:ext cx="9132295" cy="3966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he-banks.ru/sites/default/files/ift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2019313" cy="1908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fik.isuct.ru/images/stories/pic/2den-fin2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327"/>
          <a:stretch>
            <a:fillRect/>
          </a:stretch>
        </p:blipFill>
        <p:spPr bwMode="auto">
          <a:xfrm>
            <a:off x="1835696" y="332656"/>
            <a:ext cx="7101478" cy="39790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25144"/>
            <a:ext cx="87285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Мастер-класс </a:t>
            </a:r>
            <a:r>
              <a:rPr lang="ru-RU" sz="2000" dirty="0"/>
              <a:t>по повышению финансовой грамотности </a:t>
            </a:r>
            <a:r>
              <a:rPr lang="ru-RU" sz="2000" dirty="0" smtClean="0"/>
              <a:t>проводит начальник </a:t>
            </a:r>
            <a:r>
              <a:rPr lang="ru-RU" sz="2000" dirty="0"/>
              <a:t>сводно-аналитического управления Отделения по Ивановской области главного управления центрального банка Российской Федерации по центральному федеральному округу Дружинин Александр Иосифович.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2636912"/>
            <a:ext cx="16561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Наши студенты постоянно общаются с практиками!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ik.isuct.ru/images/stories/conf/5forum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742" y="332656"/>
            <a:ext cx="3744258" cy="312330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7266" y="5386562"/>
            <a:ext cx="5112568" cy="1569660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В Московском Экономическом Форуме (МГУ) приняли участие студенты кафедры финансов и кредита.</a:t>
            </a:r>
          </a:p>
        </p:txBody>
      </p:sp>
      <p:pic>
        <p:nvPicPr>
          <p:cNvPr id="6146" name="Picture 2" descr="http://www.isuct.ru/dept/iufis/fik/images/stories/conf/1forum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32656"/>
            <a:ext cx="5142331" cy="374441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268538"/>
            <a:ext cx="4968552" cy="95410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Участвуем в международных форумах</a:t>
            </a:r>
            <a:endParaRPr 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4" descr="http://me-forum.ru/upload/iblock/4f1/mid_4f1a6152985e804956d91ccc320661e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34" y="3784484"/>
            <a:ext cx="3820493" cy="254331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ik.isuct.ru/images/stories/voln/7f-m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08" y="260648"/>
            <a:ext cx="4829440" cy="302120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ik.isuct.ru/images/stories/voln/3f-m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1960"/>
            <a:ext cx="3561712" cy="31264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fik.isuct.ru/images/stories/voln/8f-m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" y="3430991"/>
            <a:ext cx="5374627" cy="27514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3430991"/>
            <a:ext cx="3417696" cy="3139321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dirty="0"/>
              <a:t>19 мая 2015 года состоялась выездная молодежная секция </a:t>
            </a:r>
            <a:r>
              <a:rPr lang="ru-RU" b="1" dirty="0"/>
              <a:t>Московского Экономического Форума «Костромская мечта глазами молодежи»</a:t>
            </a:r>
            <a:r>
              <a:rPr lang="ru-RU" dirty="0"/>
              <a:t>, собравшая более четыреста студентов Костромской и близлежащих областей</a:t>
            </a:r>
            <a:r>
              <a:rPr lang="ru-RU" dirty="0" smtClean="0"/>
              <a:t>. Ивановская </a:t>
            </a:r>
            <a:r>
              <a:rPr lang="ru-RU" dirty="0"/>
              <a:t>область была представлена, в том числе, и студентами кафедры финансов и кредита ИГХТУ.</a:t>
            </a:r>
          </a:p>
        </p:txBody>
      </p:sp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99992" y="5013176"/>
            <a:ext cx="4392488" cy="1477328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dirty="0" smtClean="0"/>
              <a:t>Студенты </a:t>
            </a:r>
            <a:r>
              <a:rPr lang="ru-RU" dirty="0"/>
              <a:t>и аспиранты кафедры финансов и </a:t>
            </a:r>
            <a:r>
              <a:rPr lang="ru-RU" dirty="0" smtClean="0"/>
              <a:t>кредита приняли участие в </a:t>
            </a:r>
            <a:r>
              <a:rPr lang="ru-RU" b="1" dirty="0" smtClean="0"/>
              <a:t>Международном научном  студенческом конгрессе </a:t>
            </a:r>
            <a:r>
              <a:rPr lang="ru-RU" b="1" dirty="0"/>
              <a:t>"Гражданское общество России: становления и пути развития"</a:t>
            </a:r>
            <a:endParaRPr lang="ru-RU" dirty="0"/>
          </a:p>
        </p:txBody>
      </p:sp>
      <p:pic>
        <p:nvPicPr>
          <p:cNvPr id="10242" name="Picture 2" descr="http://fik.isuct.ru/images/stories/voln/2mezh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8238"/>
            <a:ext cx="4262434" cy="31968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fik.isuct.ru/images/stories/voln/4mezh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81" y="836712"/>
            <a:ext cx="4353399" cy="40687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fik.isuct.ru/images/stories/voln/5mezh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00" y="4149080"/>
            <a:ext cx="4295584" cy="26105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9144000" cy="830997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Кафедра финансов и кредита – Ивановское региональное отделение Вольного экономического общества России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38384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63888" y="5657671"/>
            <a:ext cx="5328592" cy="1200329"/>
          </a:xfrm>
          <a:prstGeom prst="rect">
            <a:avLst/>
          </a:prstGeom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Международная студенческая олимпиада  </a:t>
            </a:r>
            <a:r>
              <a:rPr lang="ru-RU" sz="2400" b="1" dirty="0"/>
              <a:t>«Битва Банков </a:t>
            </a:r>
            <a:r>
              <a:rPr lang="ru-RU" sz="2400" b="1" dirty="0" smtClean="0"/>
              <a:t>– </a:t>
            </a:r>
            <a:r>
              <a:rPr lang="ru-RU" sz="2400" b="1" dirty="0"/>
              <a:t>2014</a:t>
            </a:r>
            <a:r>
              <a:rPr lang="ru-RU" sz="2400" b="1" dirty="0" smtClean="0"/>
              <a:t>» в ИГХТУ!</a:t>
            </a:r>
            <a:r>
              <a:rPr lang="ru-RU" sz="2400" b="1" dirty="0"/>
              <a:t> </a:t>
            </a:r>
          </a:p>
        </p:txBody>
      </p:sp>
      <p:pic>
        <p:nvPicPr>
          <p:cNvPr id="15362" name="Picture 2" descr="http://cs608219.vk.me/v608219094/58a9/rqsLqVgJHT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69"/>
          <a:stretch>
            <a:fillRect/>
          </a:stretch>
        </p:blipFill>
        <p:spPr bwMode="auto">
          <a:xfrm>
            <a:off x="4788024" y="260648"/>
            <a:ext cx="3816425" cy="318635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cs608219.vk.me/v608219094/58db/l-8CwaLdVj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48" t="24034"/>
          <a:stretch>
            <a:fillRect/>
          </a:stretch>
        </p:blipFill>
        <p:spPr bwMode="auto">
          <a:xfrm>
            <a:off x="4067944" y="3501008"/>
            <a:ext cx="2852794" cy="211768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2949811" cy="386993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http://images.aif.ru/003/571/3f14994af15dee46f405f3ef6ba7460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3265771" cy="216867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0790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cs425825.vk.me/v425825094/65a9/sEJvgotXUS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74066"/>
            <a:ext cx="4176464" cy="27832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cs425825.vk.me/v425825094/65bd/N-4OXs4znL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40" y="474066"/>
            <a:ext cx="4176465" cy="27832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cs425825.vk.me/v425825094/65c7/dEfm03kc74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3" y="3407793"/>
            <a:ext cx="4427618" cy="295059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305" y="6381328"/>
            <a:ext cx="8982695" cy="461665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2400" b="1" dirty="0" smtClean="0"/>
              <a:t>Заседание </a:t>
            </a:r>
            <a:r>
              <a:rPr lang="ru-RU" sz="2400" b="1" dirty="0"/>
              <a:t>Студенческого научного общества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64088" y="4098259"/>
            <a:ext cx="3240360" cy="156966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Мы растим будущих ученых!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fik.isuct.ru/images/stories/pic/polsha-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742"/>
            <a:ext cx="7704856" cy="54477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532" y="5646509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Кафедра финансов и кредита ИГХТУ активно сотрудничает с европейскими Вузами.</a:t>
            </a:r>
          </a:p>
          <a:p>
            <a:r>
              <a:rPr lang="ru-RU" dirty="0"/>
              <a:t>И в этом учебном году наши студенты получили возможность пройти обучение в Лодзинском университете в Польше. Наши студенты жили в центре Европы, проходили обучение на английском языке, сдавали экзамены, путешествовали.</a:t>
            </a:r>
          </a:p>
        </p:txBody>
      </p:sp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fik.isuct.ru/images/stories/pic/fotootchet_4-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86"/>
            <a:ext cx="9155567" cy="5150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5335" y="5336944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Наши студенты проходят практику в интересных и престижных местах!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ik.isuct.ru/images/stories/voln/1k-de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873773" cy="446449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fik.isuct.ru/images/stories/voln/2k-d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90" y="223697"/>
            <a:ext cx="3816881" cy="439248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534561"/>
            <a:ext cx="9108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финале конкурса «Краса студенчества-2015» </a:t>
            </a:r>
            <a:r>
              <a:rPr lang="ru-RU" sz="2000" dirty="0"/>
              <a:t>студентка кафедры финансов и кредита ИГХТУ, Татьяна Дёмина, очаровала зрительный зал и собрала больше всех призов от спонсоров — «мисс радио», «мисс автоледи», «мисс очарование», «мисс улыбка», «мисс туризм».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797152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На нашей кафедре </a:t>
            </a:r>
            <a:r>
              <a:rPr lang="ru-RU" sz="2400" dirty="0">
                <a:solidFill>
                  <a:srgbClr val="FF0000"/>
                </a:solidFill>
              </a:rPr>
              <a:t>ч</a:t>
            </a:r>
            <a:r>
              <a:rPr lang="ru-RU" sz="2400" dirty="0" smtClean="0">
                <a:solidFill>
                  <a:srgbClr val="FF0000"/>
                </a:solidFill>
              </a:rPr>
              <a:t>резвычайно высокая концентрация красивых девушек.  Да и парни тоже хороши!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027003"/>
            <a:ext cx="8820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Турнир </a:t>
            </a:r>
            <a:r>
              <a:rPr lang="ru-RU" sz="2400" dirty="0"/>
              <a:t>кафедры Финансов и кредита по настольной игре «Монополия».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392488" cy="266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http://cs618918.vk.me/v618918094/58ee/gxIOvvwAV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399" y="3318193"/>
            <a:ext cx="3953073" cy="26343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cs605819.vk.me/v605819094/ca86/4rK4f4E7N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18193"/>
            <a:ext cx="3320623" cy="24904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7751" y="138700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«Монополия» - игра экономистов.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6384" y="219998"/>
            <a:ext cx="2880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/>
              <a:t>Хорошо учиться</a:t>
            </a:r>
            <a:endParaRPr lang="ru-RU" sz="2600" b="1" dirty="0"/>
          </a:p>
        </p:txBody>
      </p:sp>
      <p:pic>
        <p:nvPicPr>
          <p:cNvPr id="3" name="Picture 2" descr="H:\!!! ФОТО все\2011.10 Суздаль Дима\w_7b0c1f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53825"/>
            <a:ext cx="4032532" cy="268888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:\!!! ФОТО все\2011-10-23_СНО\P1040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38690"/>
            <a:ext cx="3816424" cy="286231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:\!!! ФОТО все\! ФОТО 2012\НАУЧНОЕ СТУДЕНЧЕСКОЕ ОБЩЕСТВО\P10409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37713"/>
            <a:ext cx="3635896" cy="27269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cs623217.vk.me/v623217238/dc7e/kunStTODOX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6" y="3501008"/>
            <a:ext cx="4786875" cy="300033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cs313521.vk.me/v313521094/68d7/1nfzeKRWPj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597712" cy="26982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33748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Новогодний праздник на кафедре в кругу друзей. </a:t>
            </a:r>
            <a:endParaRPr lang="ru-RU" sz="2400" dirty="0"/>
          </a:p>
        </p:txBody>
      </p:sp>
      <p:pic>
        <p:nvPicPr>
          <p:cNvPr id="9218" name="Picture 2" descr="http://cs625528.vk.me/v625528238/133e2/vEw7tBf5wy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819566"/>
            <a:ext cx="3528392" cy="2312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cs625528.vk.me/v625528238/133f6/jKWOCTM1dv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853"/>
            <a:ext cx="4896543" cy="3672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cs625528.vk.me/v625528238/1340f/7PEvMD8e2C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2" y="3429000"/>
            <a:ext cx="3464972" cy="2598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cs605431.vk.me/v605431325/23a6/9cVdH-B3HW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295812" cy="4861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80526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Продолжая традицию путешествий в зимние каникулы, студенты ИУФИС отправились в автобусный тур по самым загадочным и интересным городам Европы! Поскольку организатором путешествия является кафедра финансов и кредита, руководителями группы стали Е.С. Зеленцова </a:t>
            </a:r>
            <a:r>
              <a:rPr lang="ru-RU" sz="1400" dirty="0" smtClean="0"/>
              <a:t>(ассистент кафедры </a:t>
            </a:r>
            <a:r>
              <a:rPr lang="ru-RU" sz="1400" dirty="0"/>
              <a:t>финансов и кредита) и М.А. </a:t>
            </a:r>
            <a:r>
              <a:rPr lang="ru-RU" sz="1400" dirty="0" smtClean="0"/>
              <a:t>Соколова (ст. преп</a:t>
            </a:r>
            <a:r>
              <a:rPr lang="ru-RU" sz="1400" dirty="0"/>
              <a:t>. кафедры финансов и кредита).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0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С 2009 года после зимней сессии наши студенты и преподаватели собираются в туристическую группу и едут в Европу.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isuct.ru/dept/iufis/fik/images/stories/pic/1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3240360" cy="324036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isuct.ru/dept/iufis/fik/images/stories/pic/2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12423"/>
            <a:ext cx="4674865" cy="623315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isuct.ru/dept/iufis/fik/images/stories/pic/7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29000"/>
            <a:ext cx="3240360" cy="324036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96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cs605431.vk.me/v605431834/24e6/VsY0hJTsE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464496" cy="297516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3212976"/>
            <a:ext cx="4536504" cy="1477328"/>
          </a:xfrm>
          <a:prstGeom prst="rect">
            <a:avLst/>
          </a:prstGeom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dirty="0"/>
              <a:t>Наш студент Юань </a:t>
            </a:r>
            <a:r>
              <a:rPr lang="ru-RU" dirty="0" err="1"/>
              <a:t>Сышэн</a:t>
            </a:r>
            <a:r>
              <a:rPr lang="ru-RU" dirty="0"/>
              <a:t> стал участником грандиозного события - он работал волонтером на Олимпиаде в Сочи и смог своими глазами посмотреть на главное спортивное событие </a:t>
            </a:r>
            <a:r>
              <a:rPr lang="ru-RU" dirty="0" smtClean="0"/>
              <a:t>2014 года</a:t>
            </a:r>
            <a:r>
              <a:rPr lang="ru-RU" dirty="0"/>
              <a:t>. </a:t>
            </a:r>
          </a:p>
        </p:txBody>
      </p:sp>
      <p:sp>
        <p:nvSpPr>
          <p:cNvPr id="5" name="TextBox 4"/>
          <p:cNvSpPr txBox="1"/>
          <p:nvPr/>
        </p:nvSpPr>
        <p:spPr>
          <a:xfrm rot="20905339">
            <a:off x="407388" y="4681379"/>
            <a:ext cx="3995976" cy="523220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Наши китайцы в Сочи!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374" y="5635511"/>
            <a:ext cx="89289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Вообще, наша </a:t>
            </a:r>
            <a:r>
              <a:rPr lang="ru-RU" sz="2200" dirty="0" smtClean="0"/>
              <a:t>кафедра</a:t>
            </a:r>
            <a:r>
              <a:rPr lang="ru-RU" dirty="0" smtClean="0"/>
              <a:t> популярна и в других странах. К </a:t>
            </a:r>
            <a:r>
              <a:rPr lang="ru-RU" dirty="0"/>
              <a:t>нам приезжают ребята из бывших республик СССР, из Анголы</a:t>
            </a:r>
            <a:r>
              <a:rPr lang="ru-RU" dirty="0" smtClean="0"/>
              <a:t>, Монголии, Афганистана, Сирии, </a:t>
            </a:r>
            <a:r>
              <a:rPr lang="ru-RU" dirty="0"/>
              <a:t>традиционно много студентов из Китая. </a:t>
            </a:r>
          </a:p>
          <a:p>
            <a:endParaRPr lang="ru-RU" dirty="0"/>
          </a:p>
        </p:txBody>
      </p:sp>
      <p:pic>
        <p:nvPicPr>
          <p:cNvPr id="13315" name="Picture 3" descr="C:\Фото для ПО\IMG_5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4651"/>
            <a:ext cx="3829354" cy="510580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5720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C:\Users\user\Desktop\презентации\petrova1.jpg"/>
          <p:cNvPicPr>
            <a:picLocks noChangeAspect="1" noChangeArrowheads="1"/>
          </p:cNvPicPr>
          <p:nvPr/>
        </p:nvPicPr>
        <p:blipFill>
          <a:blip r:embed="rId2" cstate="print"/>
          <a:srcRect l="4243" t="7434" r="10887"/>
          <a:stretch>
            <a:fillRect/>
          </a:stretch>
        </p:blipFill>
        <p:spPr bwMode="auto">
          <a:xfrm>
            <a:off x="7703840" y="3789040"/>
            <a:ext cx="1440160" cy="1721322"/>
          </a:xfrm>
          <a:prstGeom prst="rect">
            <a:avLst/>
          </a:prstGeom>
          <a:noFill/>
        </p:spPr>
      </p:pic>
      <p:pic>
        <p:nvPicPr>
          <p:cNvPr id="2057" name="Picture 9" descr="C:\Users\user\Desktop\презентации\2sokolov-01-01-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2132856"/>
            <a:ext cx="1368152" cy="16296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32656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/>
              <a:t>ПРЕПОДАВАТЕЛИ И СОТРУДНИКИ КАФЕДРЫ ФИНАНСОВ И КРЕДИТА</a:t>
            </a:r>
            <a:endParaRPr lang="ru-RU" sz="2600" b="1" dirty="0"/>
          </a:p>
        </p:txBody>
      </p:sp>
      <p:pic>
        <p:nvPicPr>
          <p:cNvPr id="50180" name="Picture 4" descr="http://fik.isuct.ru/assets/Glavnaya/D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04664"/>
            <a:ext cx="1368152" cy="1736655"/>
          </a:xfrm>
          <a:prstGeom prst="rect">
            <a:avLst/>
          </a:prstGeom>
          <a:noFill/>
        </p:spPr>
      </p:pic>
      <p:pic>
        <p:nvPicPr>
          <p:cNvPr id="50186" name="Picture 10" descr="http://fik.isuct.ru/images/stories/babaev.jpg"/>
          <p:cNvPicPr>
            <a:picLocks noChangeAspect="1" noChangeArrowheads="1"/>
          </p:cNvPicPr>
          <p:nvPr/>
        </p:nvPicPr>
        <p:blipFill>
          <a:blip r:embed="rId5" cstate="print"/>
          <a:srcRect l="8163" t="8197" r="8163"/>
          <a:stretch>
            <a:fillRect/>
          </a:stretch>
        </p:blipFill>
        <p:spPr bwMode="auto">
          <a:xfrm>
            <a:off x="0" y="2420888"/>
            <a:ext cx="1512168" cy="1728192"/>
          </a:xfrm>
          <a:prstGeom prst="rect">
            <a:avLst/>
          </a:prstGeom>
          <a:noFill/>
        </p:spPr>
      </p:pic>
      <p:pic>
        <p:nvPicPr>
          <p:cNvPr id="50188" name="Picture 12" descr="http://fik.isuct.ru/assets/prepods/stepanovas.jpg"/>
          <p:cNvPicPr>
            <a:picLocks noChangeAspect="1" noChangeArrowheads="1"/>
          </p:cNvPicPr>
          <p:nvPr/>
        </p:nvPicPr>
        <p:blipFill>
          <a:blip r:embed="rId6" cstate="print"/>
          <a:srcRect l="12600" r="11801" b="11253"/>
          <a:stretch>
            <a:fillRect/>
          </a:stretch>
        </p:blipFill>
        <p:spPr bwMode="auto">
          <a:xfrm>
            <a:off x="1331640" y="404664"/>
            <a:ext cx="1475656" cy="1728192"/>
          </a:xfrm>
          <a:prstGeom prst="rect">
            <a:avLst/>
          </a:prstGeom>
          <a:noFill/>
        </p:spPr>
      </p:pic>
      <p:pic>
        <p:nvPicPr>
          <p:cNvPr id="50192" name="Picture 16" descr="http://fik.isuct.ru/assets/prepods/maslennikovOs.jpg"/>
          <p:cNvPicPr>
            <a:picLocks noChangeAspect="1" noChangeArrowheads="1"/>
          </p:cNvPicPr>
          <p:nvPr/>
        </p:nvPicPr>
        <p:blipFill>
          <a:blip r:embed="rId7" cstate="print"/>
          <a:srcRect l="12600" r="8651" b="4780"/>
          <a:stretch>
            <a:fillRect/>
          </a:stretch>
        </p:blipFill>
        <p:spPr bwMode="auto">
          <a:xfrm>
            <a:off x="7847856" y="404664"/>
            <a:ext cx="1296144" cy="1710910"/>
          </a:xfrm>
          <a:prstGeom prst="rect">
            <a:avLst/>
          </a:prstGeom>
          <a:noFill/>
        </p:spPr>
      </p:pic>
      <p:pic>
        <p:nvPicPr>
          <p:cNvPr id="50194" name="Picture 18" descr="http://fik.isuct.ru/images/stories/pic/kutuzova_anna.jpg"/>
          <p:cNvPicPr>
            <a:picLocks noChangeAspect="1" noChangeArrowheads="1"/>
          </p:cNvPicPr>
          <p:nvPr/>
        </p:nvPicPr>
        <p:blipFill>
          <a:blip r:embed="rId8" cstate="print"/>
          <a:srcRect l="9091" t="4881" r="12727"/>
          <a:stretch>
            <a:fillRect/>
          </a:stretch>
        </p:blipFill>
        <p:spPr bwMode="auto">
          <a:xfrm>
            <a:off x="5364088" y="404664"/>
            <a:ext cx="1296144" cy="1762076"/>
          </a:xfrm>
          <a:prstGeom prst="rect">
            <a:avLst/>
          </a:prstGeom>
          <a:noFill/>
        </p:spPr>
      </p:pic>
      <p:pic>
        <p:nvPicPr>
          <p:cNvPr id="50202" name="Picture 26" descr="http://fik.isuct.ru/images/stories/odintsova.jpg"/>
          <p:cNvPicPr>
            <a:picLocks noChangeAspect="1" noChangeArrowheads="1"/>
          </p:cNvPicPr>
          <p:nvPr/>
        </p:nvPicPr>
        <p:blipFill>
          <a:blip r:embed="rId9" cstate="print"/>
          <a:srcRect l="8138" r="10481"/>
          <a:stretch>
            <a:fillRect/>
          </a:stretch>
        </p:blipFill>
        <p:spPr bwMode="auto">
          <a:xfrm>
            <a:off x="5508104" y="2420888"/>
            <a:ext cx="1382554" cy="1728192"/>
          </a:xfrm>
          <a:prstGeom prst="rect">
            <a:avLst/>
          </a:prstGeom>
          <a:noFill/>
        </p:spPr>
      </p:pic>
      <p:pic>
        <p:nvPicPr>
          <p:cNvPr id="50210" name="Picture 34" descr="http://fik.isuct.ru/assets/Glavnaya/jan2014/rocheva.jpg"/>
          <p:cNvPicPr>
            <a:picLocks noChangeAspect="1" noChangeArrowheads="1"/>
          </p:cNvPicPr>
          <p:nvPr/>
        </p:nvPicPr>
        <p:blipFill>
          <a:blip r:embed="rId10" cstate="print"/>
          <a:srcRect l="11562" r="17528"/>
          <a:stretch>
            <a:fillRect/>
          </a:stretch>
        </p:blipFill>
        <p:spPr bwMode="auto">
          <a:xfrm>
            <a:off x="0" y="4509120"/>
            <a:ext cx="1331640" cy="1800295"/>
          </a:xfrm>
          <a:prstGeom prst="rect">
            <a:avLst/>
          </a:prstGeom>
          <a:noFill/>
        </p:spPr>
      </p:pic>
      <p:pic>
        <p:nvPicPr>
          <p:cNvPr id="50212" name="Picture 36" descr="http://fik.isuct.ru/assets/prepods/maslennikovNs.jpg"/>
          <p:cNvPicPr>
            <a:picLocks noChangeAspect="1" noChangeArrowheads="1"/>
          </p:cNvPicPr>
          <p:nvPr/>
        </p:nvPicPr>
        <p:blipFill>
          <a:blip r:embed="rId11" cstate="print"/>
          <a:srcRect l="19341" r="22881"/>
          <a:stretch>
            <a:fillRect/>
          </a:stretch>
        </p:blipFill>
        <p:spPr bwMode="auto">
          <a:xfrm>
            <a:off x="8207896" y="2204864"/>
            <a:ext cx="936104" cy="1512168"/>
          </a:xfrm>
          <a:prstGeom prst="rect">
            <a:avLst/>
          </a:prstGeom>
          <a:noFill/>
        </p:spPr>
      </p:pic>
      <p:pic>
        <p:nvPicPr>
          <p:cNvPr id="50218" name="Picture 42" descr="http://fik.isuct.ru/assets/Glavnaya/AXyJvoR6-8c.jpg"/>
          <p:cNvPicPr>
            <a:picLocks noChangeAspect="1" noChangeArrowheads="1"/>
          </p:cNvPicPr>
          <p:nvPr/>
        </p:nvPicPr>
        <p:blipFill>
          <a:blip r:embed="rId12" cstate="print"/>
          <a:srcRect l="31672" r="13306"/>
          <a:stretch>
            <a:fillRect/>
          </a:stretch>
        </p:blipFill>
        <p:spPr bwMode="auto">
          <a:xfrm>
            <a:off x="2339752" y="4509120"/>
            <a:ext cx="1296144" cy="1766747"/>
          </a:xfrm>
          <a:prstGeom prst="rect">
            <a:avLst/>
          </a:prstGeom>
          <a:noFill/>
        </p:spPr>
      </p:pic>
      <p:pic>
        <p:nvPicPr>
          <p:cNvPr id="50232" name="Picture 56" descr="http://fik.isuct.ru/images/stories/baranov.jpg"/>
          <p:cNvPicPr>
            <a:picLocks noChangeAspect="1" noChangeArrowheads="1"/>
          </p:cNvPicPr>
          <p:nvPr/>
        </p:nvPicPr>
        <p:blipFill>
          <a:blip r:embed="rId13" cstate="print"/>
          <a:srcRect l="4500" t="6300"/>
          <a:stretch>
            <a:fillRect/>
          </a:stretch>
        </p:blipFill>
        <p:spPr bwMode="auto">
          <a:xfrm>
            <a:off x="7731581" y="5373216"/>
            <a:ext cx="1412419" cy="1484784"/>
          </a:xfrm>
          <a:prstGeom prst="rect">
            <a:avLst/>
          </a:prstGeom>
          <a:noFill/>
        </p:spPr>
      </p:pic>
      <p:pic>
        <p:nvPicPr>
          <p:cNvPr id="2050" name="Picture 2" descr="C:\Users\user\Desktop\презентации\ahmatov_2016.jpg"/>
          <p:cNvPicPr>
            <a:picLocks noChangeAspect="1" noChangeArrowheads="1"/>
          </p:cNvPicPr>
          <p:nvPr/>
        </p:nvPicPr>
        <p:blipFill>
          <a:blip r:embed="rId14" cstate="print"/>
          <a:srcRect l="5489" r="12172"/>
          <a:stretch>
            <a:fillRect/>
          </a:stretch>
        </p:blipFill>
        <p:spPr bwMode="auto">
          <a:xfrm>
            <a:off x="1259632" y="4509120"/>
            <a:ext cx="1187827" cy="1800200"/>
          </a:xfrm>
          <a:prstGeom prst="rect">
            <a:avLst/>
          </a:prstGeom>
          <a:noFill/>
        </p:spPr>
      </p:pic>
      <p:pic>
        <p:nvPicPr>
          <p:cNvPr id="2051" name="Picture 3" descr="C:\Users\user\Desktop\презентации\balabanova-nv.jpg"/>
          <p:cNvPicPr>
            <a:picLocks noChangeAspect="1" noChangeArrowheads="1"/>
          </p:cNvPicPr>
          <p:nvPr/>
        </p:nvPicPr>
        <p:blipFill>
          <a:blip r:embed="rId15" cstate="print"/>
          <a:srcRect l="7698"/>
          <a:stretch>
            <a:fillRect/>
          </a:stretch>
        </p:blipFill>
        <p:spPr bwMode="auto">
          <a:xfrm>
            <a:off x="0" y="404664"/>
            <a:ext cx="1331640" cy="1728192"/>
          </a:xfrm>
          <a:prstGeom prst="rect">
            <a:avLst/>
          </a:prstGeom>
          <a:noFill/>
        </p:spPr>
      </p:pic>
      <p:pic>
        <p:nvPicPr>
          <p:cNvPr id="2052" name="Picture 4" descr="C:\Users\user\Desktop\презентации\elena-gaberkorn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00192" y="4509120"/>
            <a:ext cx="1461416" cy="1584175"/>
          </a:xfrm>
          <a:prstGeom prst="rect">
            <a:avLst/>
          </a:prstGeom>
          <a:noFill/>
        </p:spPr>
      </p:pic>
      <p:pic>
        <p:nvPicPr>
          <p:cNvPr id="2053" name="Picture 5" descr="C:\Users\user\Desktop\презентации\kuznezova_sv2016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0232" y="404664"/>
            <a:ext cx="1224136" cy="1728191"/>
          </a:xfrm>
          <a:prstGeom prst="rect">
            <a:avLst/>
          </a:prstGeom>
          <a:noFill/>
        </p:spPr>
      </p:pic>
      <p:pic>
        <p:nvPicPr>
          <p:cNvPr id="2054" name="Picture 6" descr="C:\Users\user\Desktop\презентации\melenchuk-o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475656" y="2420888"/>
            <a:ext cx="1547664" cy="1733216"/>
          </a:xfrm>
          <a:prstGeom prst="rect">
            <a:avLst/>
          </a:prstGeom>
          <a:noFill/>
        </p:spPr>
      </p:pic>
      <p:pic>
        <p:nvPicPr>
          <p:cNvPr id="2055" name="Picture 7" descr="C:\Users\user\Desktop\презентации\smirnova-n-v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771800" y="404664"/>
            <a:ext cx="1296143" cy="1728780"/>
          </a:xfrm>
          <a:prstGeom prst="rect">
            <a:avLst/>
          </a:prstGeom>
          <a:noFill/>
        </p:spPr>
      </p:pic>
      <p:pic>
        <p:nvPicPr>
          <p:cNvPr id="2056" name="Picture 8" descr="C:\Users\user\Desktop\презентации\1druzh1-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923928" y="2420888"/>
            <a:ext cx="1584177" cy="1742595"/>
          </a:xfrm>
          <a:prstGeom prst="rect">
            <a:avLst/>
          </a:prstGeom>
          <a:noFill/>
        </p:spPr>
      </p:pic>
      <p:pic>
        <p:nvPicPr>
          <p:cNvPr id="2058" name="Picture 10" descr="C:\Users\user\Desktop\презентации\fot2-torshinina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635896" y="4509120"/>
            <a:ext cx="1357284" cy="1728192"/>
          </a:xfrm>
          <a:prstGeom prst="rect">
            <a:avLst/>
          </a:prstGeom>
          <a:noFill/>
        </p:spPr>
      </p:pic>
      <p:pic>
        <p:nvPicPr>
          <p:cNvPr id="50208" name="Picture 32" descr="http://fik.isuct.ru/images/stories/pic/voronova.jpg"/>
          <p:cNvPicPr>
            <a:picLocks noChangeAspect="1" noChangeArrowheads="1"/>
          </p:cNvPicPr>
          <p:nvPr/>
        </p:nvPicPr>
        <p:blipFill>
          <a:blip r:embed="rId22" cstate="print"/>
          <a:srcRect l="15706" r="20187"/>
          <a:stretch>
            <a:fillRect/>
          </a:stretch>
        </p:blipFill>
        <p:spPr bwMode="auto">
          <a:xfrm>
            <a:off x="2987824" y="2420888"/>
            <a:ext cx="936104" cy="1749867"/>
          </a:xfrm>
          <a:prstGeom prst="rect">
            <a:avLst/>
          </a:prstGeom>
          <a:noFill/>
        </p:spPr>
      </p:pic>
      <p:pic>
        <p:nvPicPr>
          <p:cNvPr id="2059" name="Picture 11" descr="C:\Users\user\Desktop\презентации\morkovkin.jpg"/>
          <p:cNvPicPr>
            <a:picLocks noChangeAspect="1" noChangeArrowheads="1"/>
          </p:cNvPicPr>
          <p:nvPr/>
        </p:nvPicPr>
        <p:blipFill>
          <a:blip r:embed="rId23" cstate="print"/>
          <a:srcRect l="10080"/>
          <a:stretch>
            <a:fillRect/>
          </a:stretch>
        </p:blipFill>
        <p:spPr bwMode="auto">
          <a:xfrm>
            <a:off x="5004048" y="4509120"/>
            <a:ext cx="1284734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fik.isuct.ru/images/stories/pic/nagrady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7939"/>
            <a:ext cx="4608512" cy="6593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ik.isuct.ru/images/stories/dip-pibedit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38583" cy="6635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572581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280592"/>
            <a:ext cx="29605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/>
              <a:t>Защитить диплом</a:t>
            </a:r>
            <a:endParaRPr lang="ru-RU" sz="2600" b="1" dirty="0"/>
          </a:p>
        </p:txBody>
      </p:sp>
      <p:pic>
        <p:nvPicPr>
          <p:cNvPr id="3" name="Picture 4" descr="C:\Users\Администратор\Desktop\Новая папка\Выпускной (11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4" y="908720"/>
            <a:ext cx="8602598" cy="573506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hyundai-avtosan.ru/591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30" y="1250955"/>
            <a:ext cx="3844345" cy="5599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://forexaw.com/TERMs/Public_institutions/Other_government_agencies/img1995285_ministerstvo_ekonomicheskogo_razvitiya_Rossiyskoy_Federats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05" y="4414774"/>
            <a:ext cx="1728192" cy="871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://www.tamognia.ru/upload/iblock/052/052eb623d81d4f29475123d5f796ab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75" y="5186262"/>
            <a:ext cx="2088232" cy="1499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6" descr="data:image/jpeg;base64,/9j/4AAQSkZJRgABAQAAAQABAAD/2wCEAAkGBxQTEhUSExMWFRUXGRoZGBgYFxsZGBkYGR8XGBgdIRwcHCggHx0lHxsbITEhJyotLi4uGiMzODMsNygtLysBCgoKDg0OGhAQGywlICYtMjcsNTQ0LC00NCwsNCwvLy0vLDgsLCwsLzQvLDQ0LDQsLCwsLDQsLCw0LCw0LDcsNP/AABEIANIA3gMBIgACEQEDEQH/xAAcAAEAAgMBAQEAAAAAAAAAAAAABQYDBAcCAQj/xAA+EAACAQIEBAQDBgQGAQUBAAABAhEAAwQSITEFIkFRBhNhcTKBkQcjQlKhsRRiktEVM3KCwfBDJLLC4fEX/8QAGgEBAAMBAQEAAAAAAAAAAAAAAAIDBAEFBv/EAC4RAAIBAwMDAgUEAwEAAAAAAAABAgMRIQQSMUFh8BNRBSJxodGBkbHhFDLBQv/aAAwDAQACEQMRAD8A7jSlKAUpSgFKUoBSlKAUpSgFKUoBSlKAUpSgFKUoBSlKAUpSgFKUoBSlKAUpSgFKUoBSlKAUpSgFKUoBStPifFbOHUPfupbBMAsYk9gNz8qgeKeN7Crlw/399jCWwGGp2LSJC/2qE6sIK8nY6ot8FqpXOMVxTFzm/jrYbqiIhUHtq0msN37QMRhzF5bNwE6ESjDuIJIP1FY4fEqEnZX/AGLHRkdNpVS4b48s3lOVGziSU2hejEsBp00mrPhL+dFfTUA6EMB8xoa1wrQm7RZW01yZqVCcQ8RpYNzzkdQkGVGYspAhgo1PMSsCYIqm4n7Q79x/Ls2hZJj/ADFZnE/yjQadTFQnqacE23wdUW+DptK5jZxlxmm9jb2YD8JVQP8AaqkD51Y8B4j8pWF52uqDCuF5y+h8sqAOaCCCBqD9c9P4jSnK1mu74JOk0WulQPDfFNq64tslyyzaL5gEMewKkifQ6mp6tkKkZq8HdEGmuRSlKmcFKUoBSlKAUpSgFKUoBSlKAUpXl2ABJIAGpJ0AFAeqVS/EP2j4fDnJaVsRc6Kmg+vb1iKqr/aLxBzK2bKD8pkn6zWeeqpQ5ZbGjOXCN/x5fwv8ScQcY/nW1Fu3btIj5DJLZi+gJ01kQBVbbj90tZuO6M1sllgQYiCCYEqRvExvV14L4pw+JuKuNwyWr+yOwDW3OmgfofQ1bcTwLDXCC9i2xUQJUaDf96xz00dQ98WiSm4YaOWjg+FuXC9tzqP8kiCOpGsHKOw+sVE4nBrICPcS2ZUzcI5gYK5XEwe4Ndjx/hvDXlytZURsyjKy9iGWCCO9cu47gLlm+6MzObZttzEDzUJZVOoEmQCBMSp7ViraOpQ+bddFkail0IqxbcXFRb4XUALcvOhJEdyQV6bdCK7fweyyWgrlT2yjQDSBPX39a4niMNZUgMxeG0SOeGIgGRGUyDzdj3EXvwJ4iAwd1rrFRh0LEfFCKGJMnWRBGXpHrV+gmlPPUhVV0Vzxtg2XFsHxVuxm5gAzA5WYySqtp01bTeNKi7eCzJPNmI1zO4GXSWaNQIg9OgkV8t3UvO9y/IuPcV3Yy6yFXlYDWVHMYOVYjrNbothHGVwCWa6XD5XYRCAQcwzKANY7VRXluleNyUcKzJHB4DDm1DWyiliAMsM8QSY1zL1k+9e8dcBa3atKVI1tz+E658xnRm0AJMCOk1f+BcIt2kVggzlRLEaz1jsJkwO9Sdy2GEMAR2IkVqo/DWo3lLP5K5Vb8I5xgEBdbeJw1wNoUuguOYajlYlcwOoiQa6FgbpZASrL6PGbTqY71C+LPEowgVEQXLz/AArMAD8x9P7VQ8Z4ox5JPnqnoqSB8yf+Kt9alpZbW/sjkYSqcHXqVyDh32g4y08XTbvr1WMjj21IPtpV34d48wdxRnueS/5LgIM+mmvyrTT1dOfWxyVKUeS0Ur4jAgEbHWvtaSsUpSgFKUoBSlKAUpSgMGOxaWbb3bhyoilmPYASa4r4m8Q3MTcm85RdPu1JCW1J/HDDMwGp2106VeftK4nAt4UGM4Nxz/KhGQesvB/2muR4qc0bxrr+JzrmPsPpvXl6ys3P00+OTRShi7My3ApuOhyqNRyc5AGp75iZ1J0it3ht0qbaXFCEg9SdhJ1J2UfEx0n3gRFq16xmM9gESSzsOvUAGsuCxZQlmTPKZOdtgZZR/dR6aisMoppo0LsXTD4VL9uN1YaEfoR6g1fPAvEXu4cpcM3LLG2x7xsf+9qoPhHBMHBOIVwUD+WpEy0CSPwqIygDtV28CCTirgEK16F9cgyk/Wu/DW46hxTwV1swyWuqX4/wFhWt4q5JYMlvLAYFQXaIiSZbv2q6VS/tJ4qllcODrc8zzU0nS1qZA6MWC+mavZ1aToyv7GaF9ysURUtFg4RtbgBSNBmdRHaDly5TGqn1ot24Ld1AhYX7ZtSFIyuzjOkQSWGU6EyZHet6xjsMXcQwt3CFZSGzSWN3MCPxLcc6DoR7UdjddnQ6PeWIU8qs2t8mRz2yCNdAMs7189GTi7mlowpbDrkuLLZ4YhdmyhmQQRmy7kaDeTU94fNq5eW2qE22djmOmht7E/mMqwjodhFaWFxdtVyv8auQrhTCLdUZiQNM+VSfn7184T4gsWLlseXcyq06DUkjy0JBOkWwTHWPrZT/AN1dYv4yLTtg6sogAV9r4rSJGxr6RX0plOYYsG9fxF9utw209ESB+4/Sq7xLFgZlSSwB1BHTRiN5idtOtWs4EL/E4VhIRidNyl0Zx85mq+lq3aRiGYEqGUGJZjrzBdlIjXTXY718pNN15uXNzbF2irEHY4Zm+8uXEGsAsSBPRQTpMdD/AGrE2PGQWwoVQcubXrsHUjYEgT8+05+JYp7r5n3AAEDQqJGWNtiQO8RvNRQs9BBU7T1U6R8jp/0Vcs8k1k6b4A8RkOLDmFY5MpM+XdjSP5HAkdjp1FdIrgfCMUFR1cwwAAuHcZee3J9CAQfQj37jwnEm7YtXCILorEepAJr0/h9ZtOm+nH0M9eFsm3SlK9IzilKUApSlAKUrX4hiPLtXLgE5EZo75QT/AMUByz7QONW/8Q/yxdFlAjAsQGckvBjosidDM1XsRw8/ekuhIuFSFbMczt10gRP1HpUbaFxxnJl25y3Us5BJOnQsf6q2vLUAHQgCBoGAJ0Yx1IGUe6mvn9RPfJyRtjHYrHi7g5JCjON4A3W3EIO4mAT6x0NY7WFLHIfiLeXPTzH5r7doS2APSt5cc6jNADZAA2+UHXMQBAO3pt7Vs4Mo1izhkhrt5yGYalLdxocz+YoPeBNZt8l59yy18kv9n9/DguqT5jsxiDy21jIM3qCG7y1T/Dcdc4ezKytdwzMWBUS9ok6yvVfb/wDaZfW5Yc3B9xdCvcdVg5LZK28NZC/CS2WfnPatm14mdVW3dHOHKs5OhAIzRG7KCJ6D9K4pVKU/UpckWlLDOjHxtgsmcXgTBIUTmJHQDvXNMZxJ8ReOIxGXULynRLSnmtrm3JEBj3M7Vj4nirV05VyGXtqzabMwkhvTqelb1vDW7j3LVls+VL5zH8d51yiDtCrKj59prRW1k6sUpqxFUlB4dzJZw1o2GyvFxPMtgMMsm6AwuEGCAAc87aGvuJwFtkW5mVkIRoDbWFUDEA6xzHT1NYOMgcxIBa3atgCJh/hb3jlHzNamOW2LjuFUEXbJ2Hw5sxHzZjWSPby9vySs2TLYS3mVTdUgpcLFWEi3dY+W4nXlEyegJNYscbEtcU6glVOUkOttQpKttmBLAdDMTrUfZVRnTIIOITQL+Dk/T46lsFZ8y3FzZUvhp0OV5a2w9xBnuPSurand+Xz/ACRd0S/hjxX5K3ExLkqrcrEDMNYymN+kR3I6VI43xjn5MJbLsf8AyOMttffqx9BVNxVoMGyq/npkmFaGCTzjTpBn1U71l/xICVz5GDAbZjAK5uWQSTMZd9fprWs1EYbYL9fb+iPp03lssVnDG1bu3WbzbrA3HZiFzEAwP5VEQKqfE7alnIgyWOUSYAAzhTAzA7mNhPpWVsb5r5mywRbBIH4WB8swWOa3mOoPVj1iNrD8PLILgi2Ve2GUbpdkW2I6ZSCG9dqx2t80ndvkl2XBXv4M67ErJ13MbfUQD6EHrXnE4Hyir5S1snMSNZRhDSOh29JAipnHYtR5gZZJK5WRhlVxyMc2sCI0I9CKr2MBGU5mIUFBmiQOq6afCR8xXYuT5JppEfirolsmYTJAJBDqusbdp3nca1137M+Om9ZNljLWgCh/Nab4fmpBU+1clxFg6aRDCDPcx+kkewFWv7M7mTHW7a6ApdDKdxs/7/vW/S1NtSNuuDlWN4tnY6UpXumAUpSgFKUoBWtxK6iWrjXP8sIxf/SAZ/Stmqx9o96MDcUf+QonyZhm/SajOW2LZ1K7sUHDNhv4TyrNu6bpVLju4kwjaqANgAC0AdO9YL/D1KW2ZgouSZBHKoErrqJMsT7x0rBhgSYGzNlbpygcw9txXzD3MqFwRqDcOgIjM2Tf6fOvmasrvHnljYsGSzhZZrpEWUZXedIS0ue2sbyxK6elalnDvZa1dthfOTymYEEh7+JLEJAIgKsbVl4i1zK6NJBLSAIUvbVczRvCgjWYkd6zf40l7F2GVQiKy5hpLXCvl5z7QFX596jG6i32LEvY1k4oytf8xfNuu6sLscim2XTOB0Ab4ekgVrvbUpZh5kKrDQwDczOSe7sQPlWRraN5vlx5Vs2l3km1bzMdeuZvrUeqtBaCM+WezO7HT1ABj0gV1JN3WOP4JpdjZwVphcAPLoAewZmMk9CAHAqxYm1Ga7blSLwsWYMZVQFJPu7MTVafNASc0M8HrCZWYk9Sf+BVp4ljLl0r90oVy1tObXOFz3H0G5YQD0yydzUZ35IS5Ih8VcXNz5vKZrSAqObNkILEQfiYk+31+uzXnULaACIPMOeQ2WbkwR0JbXf00Fe8RdUo4KMH0jKBBvaOSdegAkb6ntXrw1esqzi85AZXeMpJC5CpBgaQuY676AVKKxex29lg+JxEsbI8tbZCkOQSWIJJXTQSC0/MxWW1euXFYO5fLbVVGg5XG2kTDEaHcCK07F9fPF1g1xcwAAXLmC6k820xBB2hhUrw7Ew2ayByklC4km2oJQkA69QPXXpUmn55f3RCVvPPoZuK2wlnEW1+HL5iRtkuAkp7F1mPQ96i14e/mqhJzObYUn4iGfMh9gCwn+U1LcXa4cPlbJlL23QDN8Lzy76hSG67EVDXcbduEAks8BAp6LcIBQQJiZA9opFfIsnI3z+pMYO6lpivMtxFIX8QFzMSVJ2ywSYnYjYivN6+WDA6QpblJUsPMYudDIKsQQCSAD3qNw+GZsxkAZdTuAsrldh2zHX0J7VP4ayRbeBmF1mUNE5WLBGJPRT9JX1ql2i8ZDT6kXewkzmnLL22eN10uWrm2uWRPoPSsFzBHI8KLmVmWRHxRmDDX+cjT0qdxuNy3AluSAxyq6kAM8ggGZykZiBG/XoK3i3L5ZjLyNoIGV2cMIGkhlIn0FRs7nVYj+IXFmBPLlLyNJWII9GIidutSPgrjLWcdaNwgqW8piQARnkqZA75RHrUfcw5YQZMo9ttPxKc6SfYx71hw6HNbu6QTZJ9GV1DftWqlJRaZY3uTR+h6V8U6V9r6U8wUpSgFKUoBVa+0LD5sE5/IyP7BWGb9Jqy1DeMcQyYO8UMMVKg9s2k6+9V1UnB39jq5KCvDD91cYQHzhR1yAb/AO4n6KO9fMPwlLhdM2S2EkEawiMoO/8AoOvrSWI8rMQq3AqdwzypObeI3AI9wda84zHkqDkCo1vK0beVmAYgdBKxGuj+lfKuPVPovybL+5oX7bva8xgALnm2k7h8ReIIj+VI+lQ/HMLLMqrljO5EbK1xbVqfQJbmpLGY4TbzMAlu4HA/FLOHYldwQBAEd6lsF4SxeJvZ7q+XZvhTcM8621Ji3HQsI+pq+jCpOXyoliKu2ZPBXgnzwuIukiy2otyQXAJyZvTrUj//ADYxeBvGOb+HAHwzzKXPWDpp0Hea6DZtBVCqIVQAB2A2rxi8UlpGuXHVEUSzMYAHqTXuR0dJRSaM0q8273OW4PwXfew2IZBbuCStqOYiDn9mYkkd4FesMoW2FutkfCuXKkavnX4R/NmbL13Hesfi3xDcxTas1rCA8qgEPcjd36qnYb9T6QIuJadBIa3nQus5oXMCSN4kaHuDXi6hUb7ad3br7miLnLMiWw+DLBQMp8t3zwQdWGYH13j5GtfE4BufQsXsgJ05GVrYAnoDJ/3VuvgAi3HUlAXdAynluWXHmqT3CkuNOgitxOF3FuEh3EXWS2Hlw1vIGkAnUSN53PpFZk3yn5yS3W5NKzw4hU0OUu4HbPlQH9iP9tesJh0Qqtx1VkTy2UMJAuzJA65eU/M1mw3DCCGZrjIUtMrFtDdd+ZRGzbDQaQDWO+i2Ve6QCPJOVpkteuMWb15cqfSpK1+e3n7kZSbJHGcO80WlW4gXMqIzuq5lUMGcCRm5m0A/L6zUva8IFcatyQbKnOBAnOBAB/f1I6azQs2cm7eku2pJBAEmIU7BRtI2irj4b8TvaAS+TctDTzBzPb/1x8Sj8w1jXbWt2mnQxGorZwyuamuGT+B8J2LbXjBZbscrHRRMkA7/ABa96rHjvgptW7GQg2g2SGAGQsQVMjSDGXXuDXQrF5XUMjBlOxBkH5isePwSXrbWri5kcQR/3r616tXS05wskuxQptO5ypMMxS6/4rXU7k27ou2j7a3FPtWRsGivb/HbcEkMPhzXJAj+V4E+pqa414buYfDl7bm4ALi3Q25tNs0gTmTc76TVcxOMBDsqmMrZg0Qvwm4RHWWDHpoSN6+erUKlN7ZmuEovKMAIR3zaKzuCegId4ntMxPoKjuF2Q9yxbkBXuWsxOy8wjXuQMsd4+exisMdVJJ57ya7ZlQPbYdZYmes5q1MPocywJTD3BHcMoJ95Fcp2i7vsW3VsHfAK+15tGQD6CvVfVo8wUpSgFKUoBUJ40P8A6K9ETAj3kbetTdQPi5pS1ZnW5dWdfwp943y5Y+dVV5baUm/ZnYq7RSMVba27SsHNdujryIqgNp6k/StHiChWCGQqLYR5GgGZ7zj3gRVhwOLDXrt1RncxbtIDsi8xZjsqkkGT8pkUwPhS/dDrdYKrsSxEy56HXUAbwOvU185GnUn8qXn9GrdFZKz4b4Ub+Mshhyt94w7LndzPuSF9de1dornGK4th+Fv5di0+IvHld2bKBAELmIidoAFR3DvtCxQxBa+VFoNL2fLhltHQOrTz5eterpZ06C2zfzN5ITjKeUsHWKqP2mYVWwouksGtuhSCcssQssuoYAa7TppVlv8AELSWjfa4q2guYuTC5d5muecax1zGupKEq0/wuHI1adDiLo3CieVT+5006urGNNp5b4RVTi2yo46PNgXlvwOZrsZQT0ER02FaZEQsk6EGSAOaJ1ykbAEruImRrV+b7ObkJF5TAggrsDqSO7A6gmpvB+DLFgm9cuMyoC0MeRTqWbv33mvJho63Fv4NDqRRzxcXcCIwJBhyBb1UyyocoaemvXXXaa2v4gjMBcdjZCi3zHXMxPT+WBH/ANAaGL44167cfLFrW4qgQyDUWwP5njUGRBAgb1mshHAJYB7jtbyHQNlC6ggmADIkkfF7TnlTcX+C1OLWTZu4tlOW27gqpupDTzsAAIO8GT6z9fWJS75CRbLh2cOSruSVNt1jIeU5iQSNyta1/GWVWzcUs+aZI0AXPbQgZhMjeYM5pHSpjwb4hcYk4fEFTaucirHIpBKrG/xddTJIqylSd0pOxGbX/lELZRmDEFhl1EZssAliQpBzBCSTOpmdttrCKN2JLJBQ5ot5dIV5IGUkzl1gOPSuhYjwZhyrBAULTrMxO4AOkeu/rWC94Otrai1peHMGJJBYHNttuAJjYAbVqloavTzz9ij1EWPAlCgNvLljTJGX9Kz1RuD8UawTyFQD97ajVD1ZB1TrG49iKn+LeI7VrDNiFIfTkUHVm6D07k9BrXoUNTGcXfDXKKpRaJi4gYFTqCCCPQ71x3G4AYV3tuTKOVynZ7LqbYZe5ykSOjCdtsWF45fW41wXm8wzLMxKyTLFUJgKPhBMADeTV18L3zjbeXE+TeyzzIeZdo2O5HUfrWKtVhqrQV07486Fyg6eXwVT/D2LCyXUu62b9tplWa2Al0A98ozVoNw7Kt9dc9jMgXvbLecjfSR8qvfEPAYLK9i+9sqxYBuZQx6j+3XrVd4ngsUl/wA25hmgIUvNaBdLlvowG4IkmD00rDW0lenm37e5bGcXwzp+CuhraMNioI9iBWaqz9n3FFvYUIGDGyTaMdh8B+akfOas1fQ0p74KRkkrOwpSlWERSlKAVD4/gKX763rrMQilVQGFIaC+YbmSAN4gVMUqMoqSsweEsqNlA9h8q90rBfxiIyIzANcJCA/iIEkD5V3CBz/xv4TxN662JH3ykZfJUlSqCYI2zEySZqjYjgzqQGTF28swHtlwJ0MFTMR6xX6ApWKroozluTaL4V3FWscR4fdUWs1y618YcApYIdbaSeVmVpkAiZ1iDXUfC3C0tp5+cXrt0BmujYjoq9kHQVp+LvDz3Sl/DBBdQMpVhC3bbQSp9QRIPqe9R32a+YrYi0Ue0iFSLb/gZpLBZ/DWehSlR1Fp3lfh+3YlOSnC6x7l6qlfaVxL7tcIpg3ZNw/lsrqx+cEfI1cr10KpZjCqCSTsANSa5LxJnxLm6dGxT5EHVcOm59JH/da066v6VO3V+Mqpxuyv27PKDHxnzCOoRP8ALHtyisvD7BBs+mdv6vKj9q38fanzo0grZT/UYJH/ALfrWxbs/eN2RVUf1XJ/YV4fq+ft+TUQqYabFsdQG3/nW3B+RSszWvxidMrabwYU/MQre7CpKxhuW0sbgR/S396y4HDybc7Pmtn31H66fpXHV+Xzv+GHydI8M8T8+wGJGdeV/wDUADPsQQ3zqWqgeFL5sPDHQMLVz2J+6f6krNX+vf0Vf1aeeVz+TJONmVnxwlpLJvs2S8ulor8bt0SPxTtVbwXC7t8nyhkIAFwhsqgsMxEQfQmI361Ocd4I9/HIc0ILchiJKkEhggPLOo1PfrVj4Zw9LCZEBiZJJkknck9TWarpXXr3asl16snGe2Pco6eAbjMXdrckySVLN9WbWrPwTwvawxDqWNyIZp+P306dBU5QmtNLRUqb3LL7nJVpyVmeHuqCFLAFpygkSY1MDrpXuqR4jXEriVvLIPMloKQeVQHOh3L6mN4QCt/hHi9W5MQBbbbN+CfWdV+dd/y4Ko4Sx7X4Y9JuO5ZJ+zgbaObioqs2jECJ943rZrBgsUt1FuIZVtQYIkd9elZ60q1sFQpSldApSlAKUpQEDxPxXYtZlVvMuKSvlqDmkRMyNF1+LbtNQNnDX8ddm8+TKMyIJAXsR1LbS3tAE1Oce4WBcGJW2HI0dD+IDY6dR860MBjrl/GK6plVRGmsKM05jtJmIHavL1EpuooTeLqyV8r3v2L4LF0TfA+JeaGR4822crgfof0/SpStUi1YVmOS2pJLEwok7kmnD+I27wJttIHoRvsdQJB6HY16EHtSjJ5KX2NqvC2gCWAALRJ6mNq90NWHCpePMcSLeCQ814jOfy2gdT84PvBqIwbIbt6/taw6eUnYZRmc/t9RUXZ4i1/E38Q2hnIg/KoAI/cfr3peY2sH5IMs5Ck92c6/Xavl9bqPVrNdOF9OrN0KTjG5mwmDOXBofiuO15x7c4+hyis1rDzbxTflZh/SFb/5Gtm1fH8Wo6W7MD5mP2A/WseDuj+ExHdjeP6R/wAVk3J2/T75O2Z6uYbKuGaPxIv9RVf+ax3cNlXEKPitOt1fTbYegUN862OIYj/0yMN0yt/SCf3ApisSBifS5bII9t/0iuxkkr+Yd/8AoabZ6xrKLiXf/HfXJcHaRof+J9KtPh3HG5bKMZe2crHuPwt8x+s9qoNu5msmyTGQkAx03U+o3X5GpPw9jSuKtgGcwKN6gAsD76H+o1r0WodKsl04f06MjOleFzoNKUr6cxCq94ov3LithsPDXCJuQwBVN49C8ZR6T71K4rEyWs23AvZCwkFgvQEgevQnWD2qk4fE3sFecnM6G4yuT+M7zPR8pBHQjbTbJqqygknezw2uhZThufc93PETFPJvW8l20VZCAVIZNRK9jqsjSCanMVgbGNFtlKh4R2I+M2yTKn3gjXbWty/hsPjbQYgMD8LAw6n33BHavnhjhBw9qGg3GJLEa/6RMCYHoOtVQozctsrSg1z/AB9TrkllYZLIgAAAgDQV6pSvQKhSlKAUpSgFKUoBUBxZ8Wt5Usi2LVyB5mQs1oiZJEgEHoenWan6VGUdy5OplGxWG8sOuJDXMQxy2rrHMsNoSq/CjKsnbpVp4Jbi0CBE7eg2H6VBeLcNezq5cmxI0C625hSTl1Iie9SfiTin8Lh+SM7cloH80b+yjX5etYIR21pTlxFde/XvxYteYpLqeuHeIrV241kzbuqxXI8AmOxBKnvAM1MVSPCli1agYhSLjMGRrg5WO4IbbOWJOselbdvxBe/iLi21OIthtAAAygQGynYgHTXUwdaspaq8FKp1eP8AlyLp5aiRvFfB11bzvhgpS4cxUtlyt1+VaXGfD1+zZW+8NkdSVWTkWRLT1I/QCrtg/EWHuMUF0K4MFHBRp7QwE/KalCKhLQUKjcl1JqvNJI5Xbxw3WCTtEEt2Gm9ecHcyK1ptwzBunxSf1Bn510ocJszItqD6CK1uL+HrOIIZlKuBGZSVMdAYOo/asD+Dy2tJ/Qt/yluu0URDmCWhJBKgdTAIk+sCSa8B3CgMDIHY6x1HcHfTvV/4VwCzYOZFJbbMxLGPckmt9MMg2UDr6SfSuw+ENwtJ5uHqrSukVDBeGWu2Udvu3Jbcc2QnQH9TBE67jWpbgnhhLD+Yzm4420AA7mO/uan6jLvG0krbS5eKzmNtZUEdMxIBPoCa9GOkoUrNpXM7qTd1ckiY1NQPEfEiqs2ke4sw1wKfLUaywbZo9NPWozjXHTdwts5cme7kuL2CyxU+8AH3Iq1YFla2pWMpAjtU/W9SWyD6Xv8AU5t25ZTOIYK/gn/irdxrqtBuMw1kxOYD8B6fl9qlOD4mziTiVZeW4UYhu5RUgHvK6R6VO38UgdbLAlrgYxEjKsTPQDUD51C8I8MLbv3LhAyB5spMhRA1+pMDp3qp0ZRqJwym8rvbn75Jbk1nk8+HPDflObtzNIZvLUtMDVQzQYLFf3qzUpWulSjTjtisEJScndilKVYRFKUoBSlKAUpSgFKUoARVa4z4WFy756NzzJR2Yp0mNeWYEx2qy0qurSjUjtlwdUmndFY8W8VRbbYePvGAHwEqqkczAkRIGw7kVteGeHCxZLsApYSZ0yqNh8hqalMfgbd5SlxQw/Uex3FR3HOHXmw/kYd1UFSjF8xYqRGjTo0TqZ3qiVFqq6ss2WCal8u1fqVXg3EF+8xFy0bhuszKDGUDcST2WNBJ0qfwXBr7OcQ2Ja2XIby7ZzW49c8zI7ADtWhjuGXEwRXyyGtMG0IOYEQ0Adgf0qe8MY9bthIYFkAVxOoI0E+8SKyaSMt22p1W72zd3v1wWTtbcvobHGr1xLLvayZlBbnkrA1OxmYqDwviDEHDHElLRUbgFhA0166aipvj7Rhb57Wrn/taqxwLBXb2CNlSi22JDkzmIgSB0E7T71o1M5xqxjFvKfHuuCEEtrbJm/4kUYdLoU57hKoh/MJBkjZRBM/TU19vYXFsudcQFaJCC2uX2lgW/WoHxNwxrC4YrLJbzhj0zMVYE9pgirlg8Yty2LikQRJ9O89opTlOpNwqYaS4xzy/3EkkrxKliPEdy5g8QCMl1QASsjlZgjGDMMsnr61OeEnU4ZMsaSCB0IP9oqF4Fw9b1/EPlmw/mL6MHPSO+p+Yra4f4fxGHc+TeUoejCZ3gEdx3BFU0pVd6qNbkrr78/boTmo2suz/AKJbj2CtXbXlXGCZ2GQyAfM3Uidzpt1E1FcJ4Ri7ByrcTJr0lfeDBB9jUth+GsbgvXnzuvwKBlRJ3IGpJPck/KpKtboqpJTd01x727lW6ysaHD+HZGa47m5dYQWMABRqFUDQD9T1JrfpSr4xUVZEGxSlKkBSlKAUpSgFKUoBSlKAUpSgFKUoBSlKAVis4ZEJKqqk7wAJ96y0rlkDS4twxMQnl3C4U7hHKzoRBI3Gu1fOGcKSwCLZaD0LEj6VvUqLpxct1snbu1jzdthgVYAgiCDqCKj/APAcPqPKEHcSYPuJg1JUpKnGX+yTF2eLVsKIUAAdBXulKmlbg4KUpQClKUApSlAKUpQClKUApSlAKUpQClKUApSlAKUpQClKUApSlAKUpQClKUApSlAKUpQClKUApSlAKUpQH//Z"/>
          <p:cNvSpPr>
            <a:spLocks noChangeAspect="1" noChangeArrowheads="1"/>
          </p:cNvSpPr>
          <p:nvPr/>
        </p:nvSpPr>
        <p:spPr bwMode="auto">
          <a:xfrm>
            <a:off x="338521" y="35017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18" descr="http://sbkredit.ru/images2/C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74" y="4381651"/>
            <a:ext cx="1499400" cy="1418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9" descr="C:\Users\Администратор\Desktop\logo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707" y="5800149"/>
            <a:ext cx="744249" cy="8860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5030" y="312738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Все наши выпускники трудоустроены! Возможно, Вы будете работать здесь:</a:t>
            </a:r>
            <a:endParaRPr lang="ru-RU" sz="3200" b="1" dirty="0"/>
          </a:p>
        </p:txBody>
      </p:sp>
      <p:pic>
        <p:nvPicPr>
          <p:cNvPr id="9" name="Picture 6" descr="http://law21.ru/wp-content/uploads/2012/04/logotipi-strahovi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929" y="1396746"/>
            <a:ext cx="3240360" cy="2936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293096"/>
            <a:ext cx="66967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Магистерские </a:t>
            </a:r>
            <a:r>
              <a:rPr lang="ru-RU" sz="2400" b="1" dirty="0" smtClean="0"/>
              <a:t>программы кафедры </a:t>
            </a:r>
            <a:r>
              <a:rPr lang="ru-RU" sz="2400" b="1" dirty="0"/>
              <a:t>финансов и кредита: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- Банки </a:t>
            </a:r>
            <a:r>
              <a:rPr lang="ru-RU" sz="2400" dirty="0"/>
              <a:t>и банковская деятельность;</a:t>
            </a:r>
            <a:br>
              <a:rPr lang="ru-RU" sz="2400" dirty="0"/>
            </a:br>
            <a:r>
              <a:rPr lang="ru-RU" sz="2400" dirty="0" smtClean="0"/>
              <a:t>- Организация </a:t>
            </a:r>
            <a:r>
              <a:rPr lang="ru-RU" sz="2400" dirty="0"/>
              <a:t>и управление корпоративными финансами;</a:t>
            </a:r>
            <a:br>
              <a:rPr lang="ru-RU" sz="2400" dirty="0"/>
            </a:br>
            <a:r>
              <a:rPr lang="ru-RU" sz="2400" dirty="0" smtClean="0"/>
              <a:t>- Бухгалтерский </a:t>
            </a:r>
            <a:r>
              <a:rPr lang="ru-RU" sz="2400" dirty="0"/>
              <a:t>учет и налогообложение.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260648"/>
            <a:ext cx="79928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FF0000"/>
                </a:solidFill>
              </a:rPr>
              <a:t>Возможность продолжить обучение в магистратуре</a:t>
            </a:r>
            <a:endParaRPr lang="ru-RU" sz="2600" b="1" dirty="0">
              <a:solidFill>
                <a:srgbClr val="FF0000"/>
              </a:solidFill>
            </a:endParaRPr>
          </a:p>
        </p:txBody>
      </p:sp>
      <p:pic>
        <p:nvPicPr>
          <p:cNvPr id="8195" name="Picture 3" descr="dubov-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2736304" cy="334630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3789040"/>
            <a:ext cx="1664246" cy="223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124744"/>
            <a:ext cx="1584325" cy="22082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23" name="Picture 3" descr="P1040758"/>
          <p:cNvPicPr>
            <a:picLocks noChangeAspect="1" noChangeArrowheads="1"/>
          </p:cNvPicPr>
          <p:nvPr/>
        </p:nvPicPr>
        <p:blipFill>
          <a:blip r:embed="rId5" cstate="print"/>
          <a:srcRect l="10229" r="7937"/>
          <a:stretch>
            <a:fillRect/>
          </a:stretch>
        </p:blipFill>
        <p:spPr bwMode="auto">
          <a:xfrm>
            <a:off x="3563888" y="908720"/>
            <a:ext cx="3456384" cy="31683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4749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8123"/>
            </a:gs>
            <a:gs pos="60000">
              <a:srgbClr val="D4E2F4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81490" y="4509120"/>
            <a:ext cx="26966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67821"/>
                </a:solidFill>
              </a:rPr>
              <a:t>Только у нас: </a:t>
            </a:r>
            <a:r>
              <a:rPr lang="ru-RU" sz="2400" b="1" dirty="0" smtClean="0">
                <a:solidFill>
                  <a:srgbClr val="067821"/>
                </a:solidFill>
              </a:rPr>
              <a:t>базовая  кафедра  </a:t>
            </a:r>
            <a:endParaRPr lang="ru-RU" sz="2400" b="1" dirty="0">
              <a:solidFill>
                <a:srgbClr val="067821"/>
              </a:solidFill>
            </a:endParaRPr>
          </a:p>
        </p:txBody>
      </p:sp>
      <p:pic>
        <p:nvPicPr>
          <p:cNvPr id="5" name="Picture 4" descr="http://cs622219.vk.me/v622219238/31034/c9H51oZcnt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9994"/>
            <a:ext cx="4682355" cy="311669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180" y="3506838"/>
            <a:ext cx="2365868" cy="32326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cs608219.vk.me/v608219094/5861/8scIkFmDq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5" y="908720"/>
            <a:ext cx="3838575" cy="575310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bali.ru сайт, где можно бесплатно скачать фото, картинки, обои, рисунки, иконки, клипарт, шаблоны, сканы, этикетки и многое др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85" y="5289888"/>
            <a:ext cx="2735758" cy="721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://fik.isuct.ru/images/stories/voln/s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286000" cy="76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s608219.vk.me/v608219094/5893/B6qnXTEk0J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8202"/>
            <a:ext cx="3848658" cy="288649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68915" y="3284984"/>
            <a:ext cx="3740646" cy="1938992"/>
          </a:xfrm>
          <a:prstGeom prst="rect">
            <a:avLst/>
          </a:prstGeom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Базовая  кафедра «Сбербанк России» </a:t>
            </a:r>
            <a:r>
              <a:rPr lang="ru-RU" sz="2000" dirty="0" smtClean="0"/>
              <a:t> готовит специалистов </a:t>
            </a:r>
            <a:r>
              <a:rPr lang="ru-RU" sz="2000" dirty="0"/>
              <a:t>по согласованным учебным программам для Ивановского отделения ОАО «Сбербанк России».</a:t>
            </a:r>
          </a:p>
        </p:txBody>
      </p:sp>
      <p:pic>
        <p:nvPicPr>
          <p:cNvPr id="1026" name="Picture 2" descr="http://cs623730.vk.me/v623730238/36a9a/_k1hOykMrf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74" y="287257"/>
            <a:ext cx="4678453" cy="286743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s625527.vk.me/v625527238/d3b9/UQjLYfFQFa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73" y="3356992"/>
            <a:ext cx="4678453" cy="266671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://fik.isuct.ru/images/stories/voln/kraud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6093296"/>
            <a:ext cx="1905000" cy="457200"/>
          </a:xfrm>
          <a:prstGeom prst="rect">
            <a:avLst/>
          </a:prstGeom>
          <a:noFill/>
        </p:spPr>
      </p:pic>
      <p:pic>
        <p:nvPicPr>
          <p:cNvPr id="28676" name="Picture 4" descr="http://fik.isuct.ru/images/stories/voln/tagli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5301208"/>
            <a:ext cx="2867025" cy="11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5219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fik.isuct.ru/images/stories/conf/1-fd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2" y="2276872"/>
            <a:ext cx="4146735" cy="215596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5687221"/>
            <a:ext cx="5251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</a:t>
            </a:r>
            <a:r>
              <a:rPr lang="ru-RU" dirty="0"/>
              <a:t>кафедре финансов и </a:t>
            </a:r>
            <a:r>
              <a:rPr lang="ru-RU" dirty="0" smtClean="0"/>
              <a:t>кредита используются облачные сервисы «Система Финансовый Директор», «Система Главбух» и </a:t>
            </a:r>
            <a:r>
              <a:rPr lang="ru-RU" dirty="0"/>
              <a:t>система </a:t>
            </a:r>
            <a:r>
              <a:rPr lang="en-US" dirty="0" smtClean="0"/>
              <a:t>M</a:t>
            </a:r>
            <a:r>
              <a:rPr lang="ru-RU" dirty="0" err="1" smtClean="0"/>
              <a:t>oodle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 descr="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51" y="4711560"/>
            <a:ext cx="3168352" cy="21126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CCCC"/>
            </a:outerShdw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3873" y="4695219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Инновации!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56orb.ru/sites/default/files/news/2014-02-04_2347/1309938802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427" b="21972"/>
          <a:stretch>
            <a:fillRect/>
          </a:stretch>
        </p:blipFill>
        <p:spPr bwMode="auto">
          <a:xfrm>
            <a:off x="971600" y="1052736"/>
            <a:ext cx="2337892" cy="108012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kademia24.com/images/Moodle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35811"/>
            <a:ext cx="1576381" cy="115149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s623227.vk.me/v623227238/4f0dd/8yhzG8nTq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4221132" cy="289873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Система Главбух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88640"/>
            <a:ext cx="1724025" cy="590551"/>
          </a:xfrm>
          <a:prstGeom prst="rect">
            <a:avLst/>
          </a:prstGeom>
          <a:noFill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0"/>
            <a:ext cx="46577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116632"/>
            <a:ext cx="9810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64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755</Words>
  <Application>Microsoft Office PowerPoint</Application>
  <PresentationFormat>Экран (4:3)</PresentationFormat>
  <Paragraphs>61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ПРЕПОДАВАТЕЛИ И СОТРУДНИКИ КАФЕДРЫ ФИНАНСОВ И КРЕДИТА</vt:lpstr>
      <vt:lpstr>Слайд 35</vt:lpstr>
    </vt:vector>
  </TitlesOfParts>
  <Company>XTreme.ws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XTreme.ws</dc:creator>
  <cp:lastModifiedBy>user</cp:lastModifiedBy>
  <cp:revision>74</cp:revision>
  <dcterms:created xsi:type="dcterms:W3CDTF">2015-06-17T03:38:18Z</dcterms:created>
  <dcterms:modified xsi:type="dcterms:W3CDTF">2018-02-02T14:22:36Z</dcterms:modified>
</cp:coreProperties>
</file>